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8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jo7jta0+N12ilZyf/awx6YddP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08"/>
      </p:cViewPr>
      <p:guideLst>
        <p:guide orient="horz" pos="1868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wark.gov.uk/council-and-democracy/voting-and-elections/southwark-council-elections-5-may-2022-information-for-voters#:~:text=Elections%20for%20the%20council%20are,63%20councillors%20across%2023%20ward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outhwark.gov.uk/test/empowering-communities-programm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7aca544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257aca544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g1257aca544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50e06d88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250e06d88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Source: https://www.ons.gov.uk/aboutus/transparencyandgovernance/freedomofinformationfoi/populationsofeachlondonboroughasofnovember2021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250e06d88a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57aca544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1257aca54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50e06d88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1250e06d88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g1250e06d88a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50e06d88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250e06d88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Further info: https://www.london.gov.uk/about-us/mayor-london </a:t>
            </a:r>
            <a:endParaRPr/>
          </a:p>
        </p:txBody>
      </p:sp>
      <p:sp>
        <p:nvSpPr>
          <p:cNvPr id="243" name="Google Shape;243;g1250e06d88a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50e06d88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1250e06d88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57aca544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257aca544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1257aca544d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50e06d88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50e06d88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250e06d88a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50e06d88a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250e06d88a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1250e06d88a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50e06d88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250e06d88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g1250e06d88a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50e06d88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250e06d88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1250e06d88a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50e06d88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250e06d88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https://www.southwark.gov.uk/council-and-democracy/voting-and-elections/southwark-council-elections-5-may-2022-information-for-voters#:~:text=Elections%20for%20the%20council%20are,63%20councillors%20across%2023%20wards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Ward Map (Southwark Council):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https://www.southwark.gov.uk/test/empowering-communities-programme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85" name="Google Shape;185;g1250e06d88a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339430" y="1935644"/>
            <a:ext cx="8434414" cy="10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339430" y="2939017"/>
            <a:ext cx="8431508" cy="4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2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FF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</a:rPr>
              <a:t>POLITICAL LITERACY RESOURCES 2022</a:t>
            </a: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LONDON DEMOCRACY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3255484" y="6169445"/>
            <a:ext cx="2633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en-US" sz="650">
                <a:solidFill>
                  <a:schemeClr val="lt1"/>
                </a:solidFill>
              </a:rPr>
              <a:t>Funded by the Greater London Authority, City Hall, Kamal Chunchie Way, London, E16 1ZE</a:t>
            </a:r>
            <a:endParaRPr sz="650">
              <a:solidFill>
                <a:schemeClr val="lt1"/>
              </a:solidFill>
            </a:endParaRPr>
          </a:p>
        </p:txBody>
      </p:sp>
      <p:pic>
        <p:nvPicPr>
          <p:cNvPr id="19" name="Google Shape;1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75" y="6002250"/>
            <a:ext cx="1463199" cy="57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56225" y="607572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BULLETS AND 1x IMAGES SLIDE">
  <p:cSld name="1_TEXT,BULLETS AND 1x IMAGES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53D42"/>
                </a:solidFill>
                <a:latin typeface="Arial"/>
                <a:ea typeface="Arial"/>
                <a:cs typeface="Arial"/>
                <a:sym typeface="Arial"/>
              </a:rPr>
              <a:t>POLITICAL RESOURCES | LONDON DEMOCRACY</a:t>
            </a:r>
            <a:endParaRPr sz="800" b="0" i="0" u="none" strike="noStrike" cap="none">
              <a:solidFill>
                <a:srgbClr val="353D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874" y="1661304"/>
            <a:ext cx="320160" cy="32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>
            <a:spLocks noGrp="1"/>
          </p:cNvSpPr>
          <p:nvPr>
            <p:ph type="pic" idx="3"/>
          </p:nvPr>
        </p:nvSpPr>
        <p:spPr>
          <a:xfrm>
            <a:off x="4575174" y="1663701"/>
            <a:ext cx="4191413" cy="4205896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x IMAGES SLIDE">
  <p:cSld name="TEXT AND 4x IMAGES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53D42"/>
                </a:solidFill>
                <a:latin typeface="Arial"/>
                <a:ea typeface="Arial"/>
                <a:cs typeface="Arial"/>
                <a:sym typeface="Arial"/>
              </a:rPr>
              <a:t>POLITICAL RESOURCES | LONDON DEMOCRACY</a:t>
            </a:r>
            <a:endParaRPr sz="800" b="0" i="0" u="none" strike="noStrike" cap="none">
              <a:solidFill>
                <a:srgbClr val="353D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>
            <a:spLocks noGrp="1"/>
          </p:cNvSpPr>
          <p:nvPr>
            <p:ph type="pic" idx="2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2"/>
          <p:cNvSpPr>
            <a:spLocks noGrp="1"/>
          </p:cNvSpPr>
          <p:nvPr>
            <p:ph type="pic" idx="3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2"/>
          <p:cNvSpPr>
            <a:spLocks noGrp="1"/>
          </p:cNvSpPr>
          <p:nvPr>
            <p:ph type="pic" idx="4"/>
          </p:nvPr>
        </p:nvSpPr>
        <p:spPr>
          <a:xfrm>
            <a:off x="4575174" y="3869184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2"/>
          <p:cNvSpPr>
            <a:spLocks noGrp="1"/>
          </p:cNvSpPr>
          <p:nvPr>
            <p:ph type="pic" idx="5"/>
          </p:nvPr>
        </p:nvSpPr>
        <p:spPr>
          <a:xfrm>
            <a:off x="6766337" y="3869184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2"/>
          <p:cNvSpPr txBox="1">
            <a:spLocks noGrp="1"/>
          </p:cNvSpPr>
          <p:nvPr>
            <p:ph type="body" idx="6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FULL WIDTH IMAGE PAGE">
  <p:cSld name="SINGLE FULL WIDTH IMAGE P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3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53D42"/>
                </a:solidFill>
                <a:latin typeface="Arial"/>
                <a:ea typeface="Arial"/>
                <a:cs typeface="Arial"/>
                <a:sym typeface="Arial"/>
              </a:rPr>
              <a:t>POLITICAL RESOURCES | LONDON DEMOCRACY</a:t>
            </a:r>
            <a:endParaRPr sz="800" b="0" i="0" u="none" strike="noStrike" cap="none">
              <a:solidFill>
                <a:srgbClr val="353D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>
            <a:spLocks noGrp="1"/>
          </p:cNvSpPr>
          <p:nvPr>
            <p:ph type="pic" idx="2"/>
          </p:nvPr>
        </p:nvSpPr>
        <p:spPr>
          <a:xfrm>
            <a:off x="374872" y="1663701"/>
            <a:ext cx="8391715" cy="4205896"/>
          </a:xfrm>
          <a:prstGeom prst="rect">
            <a:avLst/>
          </a:prstGeom>
          <a:noFill/>
          <a:ln>
            <a:noFill/>
          </a:ln>
        </p:spPr>
      </p:sp>
      <p:pic>
        <p:nvPicPr>
          <p:cNvPr id="108" name="Google Shape;10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FULL WIDTH IMAGE WITH PAGE TITLEPAGE">
  <p:cSld name="1_SINGLE FULL WIDTH IMAGE WITH PAGE TITLEP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4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53D42"/>
                </a:solidFill>
                <a:latin typeface="Arial"/>
                <a:ea typeface="Arial"/>
                <a:cs typeface="Arial"/>
                <a:sym typeface="Arial"/>
              </a:rPr>
              <a:t>POLITICAL RESOURCES | LONDON DEMOCRACY</a:t>
            </a:r>
            <a:endParaRPr sz="800" b="0" i="0" u="none" strike="noStrike" cap="none">
              <a:solidFill>
                <a:srgbClr val="353D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4"/>
          <p:cNvSpPr>
            <a:spLocks noGrp="1"/>
          </p:cNvSpPr>
          <p:nvPr>
            <p:ph type="pic" idx="2"/>
          </p:nvPr>
        </p:nvSpPr>
        <p:spPr>
          <a:xfrm>
            <a:off x="374872" y="2608263"/>
            <a:ext cx="8391715" cy="3261334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8391715" cy="54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BULLETS AND 1x IMAGES SLIDE 1">
  <p:cSld name="1_TEXT,BULLETS AND 1x IMAGES SLIDE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0e06d88a_0_151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1250e06d88a_0_15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1250e06d88a_0_151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g1250e06d88a_0_151"/>
          <p:cNvSpPr>
            <a:spLocks noGrp="1"/>
          </p:cNvSpPr>
          <p:nvPr>
            <p:ph type="pic" idx="3"/>
          </p:nvPr>
        </p:nvSpPr>
        <p:spPr>
          <a:xfrm>
            <a:off x="4575174" y="1663701"/>
            <a:ext cx="4191300" cy="42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g1250e06d88a_0_151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53D42"/>
                </a:solidFill>
                <a:latin typeface="Arial"/>
                <a:ea typeface="Arial"/>
                <a:cs typeface="Arial"/>
                <a:sym typeface="Arial"/>
              </a:rPr>
              <a:t>POLITICAL RESOURCES | LONDON DEMOCRACY</a:t>
            </a:r>
            <a:endParaRPr sz="800" b="0" i="0" u="none" strike="noStrike" cap="none">
              <a:solidFill>
                <a:srgbClr val="353D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1250e06d88a_0_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TEXT ONLY SLIDE">
  <p:cSld name="SINGLE COLUMN TEXT ONLY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>
  <p:cSld name="QUESTION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1373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3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970" y="1666802"/>
            <a:ext cx="330063" cy="33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877963" y="1679161"/>
            <a:ext cx="3634125" cy="3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4">
            <a:alphaModFix/>
          </a:blip>
          <a:srcRect l="6015" t="20550" b="30808"/>
          <a:stretch/>
        </p:blipFill>
        <p:spPr>
          <a:xfrm>
            <a:off x="255450" y="6070275"/>
            <a:ext cx="1752802" cy="5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3"/>
          <p:cNvPicPr preferRelativeResize="0"/>
          <p:nvPr/>
        </p:nvPicPr>
        <p:blipFill rotWithShape="1">
          <a:blip r:embed="rId5">
            <a:alphaModFix/>
          </a:blip>
          <a:srcRect t="30378" b="20097"/>
          <a:stretch/>
        </p:blipFill>
        <p:spPr>
          <a:xfrm>
            <a:off x="7268925" y="607027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BULLETS AND 3x IMAGES SLIDE">
  <p:cSld name="TEXT,BULLETS AND 3x IMAGES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53D42"/>
              </a:solidFill>
            </a:endParaRPr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874" y="1661304"/>
            <a:ext cx="320160" cy="32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>
            <a:spLocks noGrp="1"/>
          </p:cNvSpPr>
          <p:nvPr>
            <p:ph type="pic" idx="3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4"/>
          <p:cNvSpPr>
            <a:spLocks noGrp="1"/>
          </p:cNvSpPr>
          <p:nvPr>
            <p:ph type="pic" idx="4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4"/>
          <p:cNvSpPr>
            <a:spLocks noGrp="1"/>
          </p:cNvSpPr>
          <p:nvPr>
            <p:ph type="pic" idx="5"/>
          </p:nvPr>
        </p:nvSpPr>
        <p:spPr>
          <a:xfrm>
            <a:off x="4575174" y="3872521"/>
            <a:ext cx="4191413" cy="1997075"/>
          </a:xfrm>
          <a:prstGeom prst="rect">
            <a:avLst/>
          </a:prstGeom>
          <a:noFill/>
          <a:ln>
            <a:noFill/>
          </a:ln>
        </p:spPr>
      </p:sp>
      <p:pic>
        <p:nvPicPr>
          <p:cNvPr id="45" name="Google Shape;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SLIDE">
  <p:cSld name="AC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9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73" y="1666802"/>
            <a:ext cx="320160" cy="32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906" cy="3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9"/>
          <p:cNvPicPr preferRelativeResize="0"/>
          <p:nvPr/>
        </p:nvPicPr>
        <p:blipFill rotWithShape="1">
          <a:blip r:embed="rId4">
            <a:alphaModFix/>
          </a:blip>
          <a:srcRect l="6015" t="20550" b="30808"/>
          <a:stretch/>
        </p:blipFill>
        <p:spPr>
          <a:xfrm>
            <a:off x="255450" y="6070275"/>
            <a:ext cx="1752802" cy="5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9"/>
          <p:cNvPicPr preferRelativeResize="0"/>
          <p:nvPr/>
        </p:nvPicPr>
        <p:blipFill rotWithShape="1">
          <a:blip r:embed="rId5">
            <a:alphaModFix/>
          </a:blip>
          <a:srcRect t="30378" b="20097"/>
          <a:stretch/>
        </p:blipFill>
        <p:spPr>
          <a:xfrm>
            <a:off x="7256225" y="607572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LINKS SLIDE">
  <p:cSld name="VIDEO LINKS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8408765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53D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8391714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872" y="1661304"/>
            <a:ext cx="320162" cy="3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SLIDE">
  <p:cSld name="BACK COVER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0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</a:rPr>
              <a:t>POLITICAL LITERACY RESOURCES 2022 | LONDON DEMOCRACY</a:t>
            </a:r>
            <a:endParaRPr sz="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008997" cy="51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FFF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2"/>
          </p:nvPr>
        </p:nvSpPr>
        <p:spPr>
          <a:xfrm>
            <a:off x="374874" y="2587257"/>
            <a:ext cx="4008995" cy="96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75" y="6027000"/>
            <a:ext cx="1616648" cy="63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0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56225" y="607572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BULLETS AND 4x IMAGES SLIDE">
  <p:cSld name="1_TEXT,BULLETS AND 4x IMAGES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53D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3"/>
          </p:nvPr>
        </p:nvSpPr>
        <p:spPr>
          <a:xfrm>
            <a:off x="4575175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>
            <a:spLocks noGrp="1"/>
          </p:cNvSpPr>
          <p:nvPr>
            <p:ph type="pic" idx="4"/>
          </p:nvPr>
        </p:nvSpPr>
        <p:spPr>
          <a:xfrm>
            <a:off x="6766338" y="1669519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6"/>
          <p:cNvSpPr>
            <a:spLocks noGrp="1"/>
          </p:cNvSpPr>
          <p:nvPr>
            <p:ph type="pic" idx="5"/>
          </p:nvPr>
        </p:nvSpPr>
        <p:spPr>
          <a:xfrm>
            <a:off x="4575174" y="3869184"/>
            <a:ext cx="2000250" cy="199707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>
            <a:spLocks noGrp="1"/>
          </p:cNvSpPr>
          <p:nvPr>
            <p:ph type="pic" idx="6"/>
          </p:nvPr>
        </p:nvSpPr>
        <p:spPr>
          <a:xfrm>
            <a:off x="6766337" y="3869184"/>
            <a:ext cx="2000250" cy="1997075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SLIDE">
  <p:cSld name="TEXT ONLY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8391716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74872" y="1348857"/>
            <a:ext cx="6400800" cy="1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POLITICAL LITERACY RESOURCES 2022 | LONDON DEMOCRACY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53D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8391714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800" y="6055874"/>
            <a:ext cx="1650375" cy="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847" cy="1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17">
            <a:alphaModFix/>
          </a:blip>
          <a:srcRect t="30378" b="20097"/>
          <a:stretch/>
        </p:blipFill>
        <p:spPr>
          <a:xfrm>
            <a:off x="7256225" y="607572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parliament.uk/FindYourM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962481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CgMmLdSQvL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find-local-counc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339430" y="1935644"/>
            <a:ext cx="8434414" cy="10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/>
              <a:t>London</a:t>
            </a:r>
            <a:endParaRPr/>
          </a:p>
        </p:txBody>
      </p:sp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339430" y="2939017"/>
            <a:ext cx="8431508" cy="4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00"/>
              </a:buClr>
              <a:buSzPts val="15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Lesson </a:t>
            </a:r>
            <a:r>
              <a:rPr lang="en-US"/>
              <a:t>|  Understanding local structures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4294967295"/>
          </p:nvPr>
        </p:nvSpPr>
        <p:spPr>
          <a:xfrm>
            <a:off x="7798390" y="633425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57aca544d_0_4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7" name="Google Shape;207;g1257aca544d_0_4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Boroughs vs Constituencies</a:t>
            </a:r>
            <a:endParaRPr/>
          </a:p>
        </p:txBody>
      </p:sp>
      <p:sp>
        <p:nvSpPr>
          <p:cNvPr id="208" name="Google Shape;208;g1257aca544d_0_4"/>
          <p:cNvSpPr txBox="1">
            <a:spLocks noGrp="1"/>
          </p:cNvSpPr>
          <p:nvPr>
            <p:ph type="body" idx="2"/>
          </p:nvPr>
        </p:nvSpPr>
        <p:spPr>
          <a:xfrm>
            <a:off x="374872" y="279830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London boroughs</a:t>
            </a:r>
            <a:endParaRPr dirty="0"/>
          </a:p>
          <a:p>
            <a:pPr marL="457200" lvl="0" indent="-32639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32 boroughs </a:t>
            </a:r>
            <a:endParaRPr dirty="0"/>
          </a:p>
          <a:p>
            <a:pPr marL="457200" lvl="0" indent="-32639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Each borough is divided into wards </a:t>
            </a:r>
            <a:endParaRPr dirty="0"/>
          </a:p>
          <a:p>
            <a:pPr marL="457200" lvl="0" indent="-32639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Borough councils provide a range of services for residents, through elected councillors</a:t>
            </a:r>
            <a:endParaRPr dirty="0"/>
          </a:p>
          <a:p>
            <a:pPr marL="45720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London is also divided into </a:t>
            </a:r>
            <a:r>
              <a:rPr lang="en-US" b="1" dirty="0">
                <a:solidFill>
                  <a:srgbClr val="EE266D"/>
                </a:solidFill>
              </a:rPr>
              <a:t>constituencies. </a:t>
            </a:r>
            <a:r>
              <a:rPr lang="en-US" dirty="0">
                <a:solidFill>
                  <a:srgbClr val="363E42"/>
                </a:solidFill>
              </a:rPr>
              <a:t>But what are they, and how are they different to boroughs?</a:t>
            </a:r>
            <a:endParaRPr dirty="0">
              <a:solidFill>
                <a:srgbClr val="363E42"/>
              </a:solidFill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</p:txBody>
      </p:sp>
      <p:pic>
        <p:nvPicPr>
          <p:cNvPr id="209" name="Google Shape;209;g1257aca544d_0_4"/>
          <p:cNvPicPr preferRelativeResize="0"/>
          <p:nvPr/>
        </p:nvPicPr>
        <p:blipFill rotWithShape="1">
          <a:blip r:embed="rId3">
            <a:alphaModFix/>
          </a:blip>
          <a:srcRect l="2162" r="2525"/>
          <a:stretch/>
        </p:blipFill>
        <p:spPr>
          <a:xfrm>
            <a:off x="5431600" y="3925888"/>
            <a:ext cx="2606775" cy="218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257aca544d_0_4"/>
          <p:cNvPicPr preferRelativeResize="0"/>
          <p:nvPr/>
        </p:nvPicPr>
        <p:blipFill rotWithShape="1">
          <a:blip r:embed="rId4">
            <a:alphaModFix/>
          </a:blip>
          <a:srcRect l="6683" t="8432" r="7071" b="5611"/>
          <a:stretch/>
        </p:blipFill>
        <p:spPr>
          <a:xfrm>
            <a:off x="5318849" y="1717659"/>
            <a:ext cx="2606776" cy="204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50e06d88a_0_177"/>
          <p:cNvSpPr txBox="1">
            <a:spLocks noGrp="1"/>
          </p:cNvSpPr>
          <p:nvPr>
            <p:ph type="sldNum" idx="12"/>
          </p:nvPr>
        </p:nvSpPr>
        <p:spPr>
          <a:xfrm>
            <a:off x="7821140" y="6291445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7" name="Google Shape;217;g1250e06d88a_0_177"/>
          <p:cNvSpPr txBox="1">
            <a:spLocks noGrp="1"/>
          </p:cNvSpPr>
          <p:nvPr>
            <p:ph type="body" idx="1"/>
          </p:nvPr>
        </p:nvSpPr>
        <p:spPr>
          <a:xfrm>
            <a:off x="374874" y="1713185"/>
            <a:ext cx="31680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More constituencies than boroughs</a:t>
            </a:r>
            <a:endParaRPr/>
          </a:p>
        </p:txBody>
      </p:sp>
      <p:sp>
        <p:nvSpPr>
          <p:cNvPr id="218" name="Google Shape;218;g1250e06d88a_0_177"/>
          <p:cNvSpPr txBox="1">
            <a:spLocks noGrp="1"/>
          </p:cNvSpPr>
          <p:nvPr>
            <p:ph type="body" idx="2"/>
          </p:nvPr>
        </p:nvSpPr>
        <p:spPr>
          <a:xfrm>
            <a:off x="374875" y="2461100"/>
            <a:ext cx="2883300" cy="3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Constituencies are the areas represented by individual </a:t>
            </a:r>
            <a:r>
              <a:rPr lang="en-US" b="1" dirty="0">
                <a:solidFill>
                  <a:srgbClr val="EE266D"/>
                </a:solidFill>
              </a:rPr>
              <a:t>Members of Parliament </a:t>
            </a:r>
            <a:r>
              <a:rPr lang="en-US" dirty="0"/>
              <a:t>(MPs). MPs are elected every 5 years in a general election.</a:t>
            </a: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This means that one London borough (with a population of between 150,000 and 400,000) is often cut into different constituencies (of roughly 70,000 people)! There are </a:t>
            </a:r>
            <a:r>
              <a:rPr lang="en-US" b="1" dirty="0"/>
              <a:t>73 constituencies in London!</a:t>
            </a:r>
            <a:endParaRPr b="1" dirty="0"/>
          </a:p>
        </p:txBody>
      </p:sp>
      <p:pic>
        <p:nvPicPr>
          <p:cNvPr id="219" name="Google Shape;219;g1250e06d88a_0_177"/>
          <p:cNvPicPr preferRelativeResize="0"/>
          <p:nvPr/>
        </p:nvPicPr>
        <p:blipFill rotWithShape="1">
          <a:blip r:embed="rId3">
            <a:alphaModFix/>
          </a:blip>
          <a:srcRect l="2163" r="2525"/>
          <a:stretch/>
        </p:blipFill>
        <p:spPr>
          <a:xfrm>
            <a:off x="3542875" y="1395150"/>
            <a:ext cx="5601125" cy="468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57aca544d_0_21"/>
          <p:cNvSpPr txBox="1">
            <a:spLocks noGrp="1"/>
          </p:cNvSpPr>
          <p:nvPr>
            <p:ph type="sldNum" idx="12"/>
          </p:nvPr>
        </p:nvSpPr>
        <p:spPr>
          <a:xfrm>
            <a:off x="7798390" y="63173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5" name="Google Shape;225;g1257aca544d_0_2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</a:pPr>
            <a:r>
              <a:rPr lang="en-US"/>
              <a:t>Do you know your local MP?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226" name="Google Shape;226;g1257aca544d_0_21"/>
          <p:cNvSpPr txBox="1">
            <a:spLocks noGrp="1"/>
          </p:cNvSpPr>
          <p:nvPr>
            <p:ph type="body" idx="2"/>
          </p:nvPr>
        </p:nvSpPr>
        <p:spPr>
          <a:xfrm>
            <a:off x="285730" y="2285764"/>
            <a:ext cx="44745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  <a:p>
            <a:pPr marL="285750" marR="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 dirty="0"/>
              <a:t>Go to: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https://members.parliament.uk/FindYourMP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27" name="Google Shape;227;g1257aca544d_0_21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None/>
            </a:pPr>
            <a:r>
              <a:rPr lang="en-US"/>
              <a:t>ACTIVITY</a:t>
            </a:r>
            <a:endParaRPr/>
          </a:p>
        </p:txBody>
      </p:sp>
      <p:pic>
        <p:nvPicPr>
          <p:cNvPr id="228" name="Google Shape;228;g1257aca544d_0_21"/>
          <p:cNvPicPr preferRelativeResize="0"/>
          <p:nvPr/>
        </p:nvPicPr>
        <p:blipFill rotWithShape="1">
          <a:blip r:embed="rId4">
            <a:alphaModFix/>
          </a:blip>
          <a:srcRect t="17204" b="5016"/>
          <a:stretch/>
        </p:blipFill>
        <p:spPr>
          <a:xfrm>
            <a:off x="504600" y="3160949"/>
            <a:ext cx="3148899" cy="25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50e06d88a_0_194"/>
          <p:cNvSpPr txBox="1">
            <a:spLocks noGrp="1"/>
          </p:cNvSpPr>
          <p:nvPr>
            <p:ph type="sldNum" idx="12"/>
          </p:nvPr>
        </p:nvSpPr>
        <p:spPr>
          <a:xfrm>
            <a:off x="7773815" y="63173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5" name="Google Shape;235;g1250e06d88a_0_194"/>
          <p:cNvSpPr txBox="1">
            <a:spLocks noGrp="1"/>
          </p:cNvSpPr>
          <p:nvPr>
            <p:ph type="body" idx="1"/>
          </p:nvPr>
        </p:nvSpPr>
        <p:spPr>
          <a:xfrm>
            <a:off x="374872" y="193317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Greater London Authority</a:t>
            </a:r>
            <a:endParaRPr/>
          </a:p>
        </p:txBody>
      </p:sp>
      <p:sp>
        <p:nvSpPr>
          <p:cNvPr id="236" name="Google Shape;236;g1250e06d88a_0_194"/>
          <p:cNvSpPr txBox="1">
            <a:spLocks noGrp="1"/>
          </p:cNvSpPr>
          <p:nvPr>
            <p:ph type="body" idx="2"/>
          </p:nvPr>
        </p:nvSpPr>
        <p:spPr>
          <a:xfrm>
            <a:off x="374875" y="2442674"/>
            <a:ext cx="5265300" cy="329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>
                <a:highlight>
                  <a:srgbClr val="FFFFFF"/>
                </a:highlight>
              </a:rPr>
              <a:t>Alongside borough councils, London City Hall (also known as the GLA) a</a:t>
            </a:r>
            <a:r>
              <a:rPr lang="en-US" dirty="0">
                <a:solidFill>
                  <a:srgbClr val="363E42"/>
                </a:solidFill>
                <a:highlight>
                  <a:srgbClr val="FFFFFF"/>
                </a:highlight>
              </a:rPr>
              <a:t>cts as the regional government of London by providing services such as police, fire, strategic planning, transport and social policies.</a:t>
            </a:r>
            <a:endParaRPr dirty="0"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>
                <a:highlight>
                  <a:srgbClr val="FFFFFF"/>
                </a:highlight>
              </a:rPr>
              <a:t>The GLA is made up of the </a:t>
            </a:r>
            <a:r>
              <a:rPr lang="en-US" b="1" dirty="0">
                <a:solidFill>
                  <a:srgbClr val="0C0C0C"/>
                </a:solidFill>
                <a:highlight>
                  <a:srgbClr val="FFFFFF"/>
                </a:highlight>
              </a:rPr>
              <a:t>Mayor of London </a:t>
            </a:r>
            <a:r>
              <a:rPr lang="en-US" dirty="0">
                <a:highlight>
                  <a:srgbClr val="FFFFFF"/>
                </a:highlight>
              </a:rPr>
              <a:t>– who oversees T</a:t>
            </a:r>
            <a:r>
              <a:rPr lang="en-US" dirty="0">
                <a:solidFill>
                  <a:srgbClr val="363E42"/>
                </a:solidFill>
                <a:highlight>
                  <a:srgbClr val="FFFFFF"/>
                </a:highlight>
              </a:rPr>
              <a:t>ransport for London (</a:t>
            </a:r>
            <a:r>
              <a:rPr lang="en-US" dirty="0" err="1">
                <a:solidFill>
                  <a:srgbClr val="363E42"/>
                </a:solidFill>
                <a:highlight>
                  <a:srgbClr val="FFFFFF"/>
                </a:highlight>
              </a:rPr>
              <a:t>TfL</a:t>
            </a:r>
            <a:r>
              <a:rPr lang="en-US" dirty="0">
                <a:solidFill>
                  <a:srgbClr val="363E42"/>
                </a:solidFill>
                <a:highlight>
                  <a:srgbClr val="FFFFFF"/>
                </a:highlight>
              </a:rPr>
              <a:t>), Mayor's Office for Policing and Crime (MOPAC, who monitors the Metropolitan Police), the London Fire Brigade, as well as policy on housing, the arts and health – and the </a:t>
            </a:r>
            <a:r>
              <a:rPr lang="en-US" b="1" dirty="0">
                <a:solidFill>
                  <a:srgbClr val="363E42"/>
                </a:solidFill>
                <a:highlight>
                  <a:srgbClr val="FFFFFF"/>
                </a:highlight>
              </a:rPr>
              <a:t>London Assembly </a:t>
            </a:r>
            <a:r>
              <a:rPr lang="en-US" dirty="0">
                <a:solidFill>
                  <a:srgbClr val="363E42"/>
                </a:solidFill>
                <a:highlight>
                  <a:srgbClr val="FFFFFF"/>
                </a:highlight>
              </a:rPr>
              <a:t>– made of Assembly Members voted by Londoners to scrutinise the Mayor.</a:t>
            </a:r>
            <a:endParaRPr dirty="0"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>
              <a:solidFill>
                <a:srgbClr val="363E42"/>
              </a:solidFill>
              <a:highlight>
                <a:srgbClr val="FFFFFF"/>
              </a:highlight>
            </a:endParaRPr>
          </a:p>
        </p:txBody>
      </p:sp>
      <p:pic>
        <p:nvPicPr>
          <p:cNvPr id="237" name="Google Shape;237;g1250e06d88a_0_194"/>
          <p:cNvPicPr preferRelativeResize="0"/>
          <p:nvPr/>
        </p:nvPicPr>
        <p:blipFill rotWithShape="1">
          <a:blip r:embed="rId3">
            <a:alphaModFix/>
          </a:blip>
          <a:srcRect l="12717"/>
          <a:stretch/>
        </p:blipFill>
        <p:spPr>
          <a:xfrm>
            <a:off x="5707588" y="4376179"/>
            <a:ext cx="3275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250e06d88a_0_194" descr="A picture containing grass, outdoor, sk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654" y="1884601"/>
            <a:ext cx="3293752" cy="164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250e06d88a_0_194"/>
          <p:cNvSpPr txBox="1"/>
          <p:nvPr/>
        </p:nvSpPr>
        <p:spPr>
          <a:xfrm>
            <a:off x="5942075" y="3665765"/>
            <a:ext cx="271291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City Hall by the Royal Docks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50e06d88a_0_259"/>
          <p:cNvSpPr txBox="1">
            <a:spLocks noGrp="1"/>
          </p:cNvSpPr>
          <p:nvPr>
            <p:ph type="sldNum" idx="12"/>
          </p:nvPr>
        </p:nvSpPr>
        <p:spPr>
          <a:xfrm>
            <a:off x="7787265" y="63253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6" name="Google Shape;246;g1250e06d88a_0_259"/>
          <p:cNvSpPr txBox="1">
            <a:spLocks noGrp="1"/>
          </p:cNvSpPr>
          <p:nvPr>
            <p:ph type="body" idx="1"/>
          </p:nvPr>
        </p:nvSpPr>
        <p:spPr>
          <a:xfrm>
            <a:off x="352097" y="2059502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Mayor of London</a:t>
            </a:r>
            <a:endParaRPr/>
          </a:p>
        </p:txBody>
      </p:sp>
      <p:sp>
        <p:nvSpPr>
          <p:cNvPr id="247" name="Google Shape;247;g1250e06d88a_0_259"/>
          <p:cNvSpPr txBox="1">
            <a:spLocks noGrp="1"/>
          </p:cNvSpPr>
          <p:nvPr>
            <p:ph type="body" idx="2"/>
          </p:nvPr>
        </p:nvSpPr>
        <p:spPr>
          <a:xfrm>
            <a:off x="352099" y="2659775"/>
            <a:ext cx="2716800" cy="3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8796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/>
              <a:t>Who is the current Mayor of</a:t>
            </a:r>
            <a:endParaRPr/>
          </a:p>
          <a:p>
            <a:pPr marL="285750" lvl="0" indent="-18796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/>
              <a:t>London?</a:t>
            </a:r>
            <a:endParaRPr/>
          </a:p>
        </p:txBody>
      </p:sp>
      <p:pic>
        <p:nvPicPr>
          <p:cNvPr id="248" name="Google Shape;248;g1250e06d88a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772" y="1665900"/>
            <a:ext cx="4478203" cy="447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50e06d88a_0_238"/>
          <p:cNvSpPr txBox="1">
            <a:spLocks noGrp="1"/>
          </p:cNvSpPr>
          <p:nvPr>
            <p:ph type="body" idx="1"/>
          </p:nvPr>
        </p:nvSpPr>
        <p:spPr>
          <a:xfrm>
            <a:off x="327572" y="2066328"/>
            <a:ext cx="41373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Arial"/>
              <a:buNone/>
            </a:pPr>
            <a:r>
              <a:rPr lang="en-US" dirty="0">
                <a:solidFill>
                  <a:schemeClr val="hlink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Can you think of any </a:t>
            </a:r>
            <a:br>
              <a:rPr lang="en-US" dirty="0">
                <a:solidFill>
                  <a:schemeClr val="hlink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</a:br>
            <a:r>
              <a:rPr lang="en-US" dirty="0">
                <a:solidFill>
                  <a:schemeClr val="hlink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local issues affecting London?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endParaRPr sz="1400" b="0" dirty="0">
              <a:solidFill>
                <a:srgbClr val="353D4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 sz="1400" b="0" dirty="0">
                <a:solidFill>
                  <a:srgbClr val="353D4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London is a large urban city and therefore faces various challenges. Can you think of something in your area? Think about a variety of issues e.g. transport, environment, housing, etc. </a:t>
            </a:r>
            <a:endParaRPr sz="1400" b="0" dirty="0">
              <a:solidFill>
                <a:srgbClr val="353D4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endParaRPr sz="1400" b="0" dirty="0">
              <a:solidFill>
                <a:srgbClr val="353D4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 sz="1400" b="0" dirty="0">
                <a:solidFill>
                  <a:srgbClr val="353D4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Discuss in groups of 3-4 classmates what you think are some important issues affecting London. </a:t>
            </a:r>
            <a:endParaRPr sz="1400" b="0" dirty="0">
              <a:solidFill>
                <a:srgbClr val="353D42"/>
              </a:solidFill>
            </a:endParaRPr>
          </a:p>
        </p:txBody>
      </p:sp>
      <p:sp>
        <p:nvSpPr>
          <p:cNvPr id="254" name="Google Shape;254;g1250e06d88a_0_238"/>
          <p:cNvSpPr txBox="1">
            <a:spLocks noGrp="1"/>
          </p:cNvSpPr>
          <p:nvPr>
            <p:ph type="sldNum" idx="12"/>
          </p:nvPr>
        </p:nvSpPr>
        <p:spPr>
          <a:xfrm>
            <a:off x="7832275" y="6334250"/>
            <a:ext cx="10410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5" name="Google Shape;255;g1250e06d88a_0_238"/>
          <p:cNvSpPr txBox="1">
            <a:spLocks noGrp="1"/>
          </p:cNvSpPr>
          <p:nvPr>
            <p:ph type="body" idx="2"/>
          </p:nvPr>
        </p:nvSpPr>
        <p:spPr>
          <a:xfrm>
            <a:off x="877963" y="1679161"/>
            <a:ext cx="363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None/>
            </a:pPr>
            <a:r>
              <a:rPr lang="en-US"/>
              <a:t>DISCUSS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57aca544d_0_45"/>
          <p:cNvSpPr txBox="1">
            <a:spLocks noGrp="1"/>
          </p:cNvSpPr>
          <p:nvPr>
            <p:ph type="sldNum" idx="12"/>
          </p:nvPr>
        </p:nvSpPr>
        <p:spPr>
          <a:xfrm>
            <a:off x="7781475" y="6300371"/>
            <a:ext cx="1074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800"/>
              <a:t>16</a:t>
            </a:fld>
            <a:endParaRPr sz="800"/>
          </a:p>
        </p:txBody>
      </p:sp>
      <p:sp>
        <p:nvSpPr>
          <p:cNvPr id="262" name="Google Shape;262;g1257aca544d_0_45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Pick an issue and create an action plan</a:t>
            </a:r>
            <a:endParaRPr/>
          </a:p>
        </p:txBody>
      </p:sp>
      <p:sp>
        <p:nvSpPr>
          <p:cNvPr id="263" name="Google Shape;263;g1257aca544d_0_45"/>
          <p:cNvSpPr txBox="1">
            <a:spLocks noGrp="1"/>
          </p:cNvSpPr>
          <p:nvPr>
            <p:ph type="body" idx="2"/>
          </p:nvPr>
        </p:nvSpPr>
        <p:spPr>
          <a:xfrm>
            <a:off x="374875" y="2824050"/>
            <a:ext cx="53844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b="1">
                <a:solidFill>
                  <a:schemeClr val="dk1"/>
                </a:solidFill>
              </a:rPr>
              <a:t>In your group, pick one of the following issues: </a:t>
            </a:r>
            <a:endParaRPr b="1">
              <a:solidFill>
                <a:schemeClr val="dk1"/>
              </a:solidFill>
            </a:endParaRPr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US" b="1">
                <a:solidFill>
                  <a:srgbClr val="EE266D"/>
                </a:solidFill>
              </a:rPr>
              <a:t>Your bin has not been collected on time</a:t>
            </a:r>
            <a:r>
              <a:rPr lang="en-US"/>
              <a:t>, more and more rubbish is ending up on the street. </a:t>
            </a:r>
            <a:endParaRPr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US"/>
              <a:t>There has been a rise in </a:t>
            </a:r>
            <a:r>
              <a:rPr lang="en-US" b="1">
                <a:solidFill>
                  <a:srgbClr val="EE266D"/>
                </a:solidFill>
              </a:rPr>
              <a:t>pickpocketing crime</a:t>
            </a:r>
            <a:r>
              <a:rPr lang="en-US"/>
              <a:t> in your local area, but no one seems to be dealing with the problem.</a:t>
            </a:r>
            <a:endParaRPr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US" b="1">
                <a:solidFill>
                  <a:srgbClr val="EE266D"/>
                </a:solidFill>
              </a:rPr>
              <a:t>No underground tube lines are working</a:t>
            </a:r>
            <a:r>
              <a:rPr lang="en-US"/>
              <a:t>! You can’t get to school.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/>
              <a:t>Which authority is responsible for the problem? Who would you contact for this? You have </a:t>
            </a:r>
            <a:r>
              <a:rPr lang="en-US" b="1"/>
              <a:t>5 minutes</a:t>
            </a:r>
            <a:r>
              <a:rPr lang="en-US"/>
              <a:t> to create an action plan.</a:t>
            </a:r>
            <a:endParaRPr/>
          </a:p>
        </p:txBody>
      </p:sp>
      <p:sp>
        <p:nvSpPr>
          <p:cNvPr id="264" name="Google Shape;264;g1257aca544d_0_45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 AND WRITE</a:t>
            </a:r>
            <a:endParaRPr/>
          </a:p>
        </p:txBody>
      </p:sp>
      <p:sp>
        <p:nvSpPr>
          <p:cNvPr id="265" name="Google Shape;265;g1257aca544d_0_45"/>
          <p:cNvSpPr txBox="1"/>
          <p:nvPr/>
        </p:nvSpPr>
        <p:spPr>
          <a:xfrm>
            <a:off x="3470425" y="1395275"/>
            <a:ext cx="6983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8408765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</a:pPr>
            <a:r>
              <a:rPr lang="en-US"/>
              <a:t>Video links</a:t>
            </a:r>
            <a:endParaRPr/>
          </a:p>
        </p:txBody>
      </p:sp>
      <p:sp>
        <p:nvSpPr>
          <p:cNvPr id="271" name="Google Shape;271;p8"/>
          <p:cNvSpPr txBox="1">
            <a:spLocks noGrp="1"/>
          </p:cNvSpPr>
          <p:nvPr>
            <p:ph type="body" idx="2"/>
          </p:nvPr>
        </p:nvSpPr>
        <p:spPr>
          <a:xfrm>
            <a:off x="374874" y="2608263"/>
            <a:ext cx="83916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 b="1" u="sng">
              <a:solidFill>
                <a:schemeClr val="hlink"/>
              </a:solidFill>
              <a:hlinkClick r:id="rId3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 b="1"/>
              <a:t>Do Londoners understand and vote in local elections?</a:t>
            </a:r>
            <a:endParaRPr b="1"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/>
              <a:t>This video by the BBC asks voters in London whether they will be voting in the 5 May 2022 London borough/ council elections.</a:t>
            </a: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hlinkClick r:id="rId4"/>
              </a:rPr>
              <a:t>View video</a:t>
            </a: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/>
              <a:t> </a:t>
            </a: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/>
              <a:t>The next London-wide election will take place on 2 May 2024 and will be the election for the Mayor of London and the London Assembly. </a:t>
            </a:r>
            <a:endParaRPr/>
          </a:p>
        </p:txBody>
      </p:sp>
      <p:sp>
        <p:nvSpPr>
          <p:cNvPr id="272" name="Google Shape;272;p8"/>
          <p:cNvSpPr txBox="1">
            <a:spLocks noGrp="1"/>
          </p:cNvSpPr>
          <p:nvPr>
            <p:ph type="sldNum" idx="12"/>
          </p:nvPr>
        </p:nvSpPr>
        <p:spPr>
          <a:xfrm>
            <a:off x="7798390" y="633425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386233" y="1719878"/>
            <a:ext cx="4008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00"/>
              </a:buClr>
              <a:buSzPts val="2200"/>
              <a:buFont typeface="Arial"/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278" name="Google Shape;278;p10"/>
          <p:cNvSpPr txBox="1">
            <a:spLocks noGrp="1"/>
          </p:cNvSpPr>
          <p:nvPr>
            <p:ph type="body" idx="2"/>
          </p:nvPr>
        </p:nvSpPr>
        <p:spPr>
          <a:xfrm>
            <a:off x="425990" y="2234978"/>
            <a:ext cx="4008995" cy="14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 b="1" dirty="0"/>
              <a:t>For more information contact the </a:t>
            </a:r>
            <a:br>
              <a:rPr lang="en-US" b="1" dirty="0"/>
            </a:br>
            <a:r>
              <a:rPr lang="en-US" b="1" dirty="0"/>
              <a:t>GLA Social Integration Team  </a:t>
            </a:r>
            <a:endParaRPr b="1" dirty="0"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br>
              <a:rPr lang="en-US" b="1" dirty="0"/>
            </a:br>
            <a:r>
              <a:rPr lang="en-US" dirty="0"/>
              <a:t>elisabeth.pop@london.gov.uk</a:t>
            </a:r>
            <a:endParaRPr dirty="0"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 b="1" dirty="0"/>
              <a:t>london.gov.uk</a:t>
            </a:r>
            <a:endParaRPr b="1" dirty="0"/>
          </a:p>
        </p:txBody>
      </p:sp>
      <p:sp>
        <p:nvSpPr>
          <p:cNvPr id="279" name="Google Shape;279;p10"/>
          <p:cNvSpPr txBox="1">
            <a:spLocks noGrp="1"/>
          </p:cNvSpPr>
          <p:nvPr>
            <p:ph type="sldNum" idx="4294967295"/>
          </p:nvPr>
        </p:nvSpPr>
        <p:spPr>
          <a:xfrm>
            <a:off x="7798390" y="633425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0e06d88a_0_213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5" name="Google Shape;135;g1250e06d88a_0_213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36" name="Google Shape;136;g1250e06d88a_0_213"/>
          <p:cNvSpPr txBox="1">
            <a:spLocks noGrp="1"/>
          </p:cNvSpPr>
          <p:nvPr>
            <p:ph type="body" idx="2"/>
          </p:nvPr>
        </p:nvSpPr>
        <p:spPr>
          <a:xfrm>
            <a:off x="374875" y="2784175"/>
            <a:ext cx="55347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Able to explain the differences between London boroughs and London constituencies </a:t>
            </a:r>
            <a:endParaRPr dirty="0"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Understand what the responsibilities of London borough councils are</a:t>
            </a:r>
            <a:endParaRPr dirty="0"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Understand how to find your local council and councillors online</a:t>
            </a:r>
            <a:endParaRPr dirty="0"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Understand how councillors are elected</a:t>
            </a:r>
            <a:endParaRPr dirty="0"/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Char char="●"/>
            </a:pPr>
            <a:r>
              <a:rPr lang="en-US" dirty="0"/>
              <a:t>Identify and explore London-based issues with an action-based solution, using their knowledge of local political structures 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</p:txBody>
      </p:sp>
      <p:pic>
        <p:nvPicPr>
          <p:cNvPr id="137" name="Google Shape;137;g1250e06d88a_0_213"/>
          <p:cNvPicPr preferRelativeResize="0"/>
          <p:nvPr/>
        </p:nvPicPr>
        <p:blipFill rotWithShape="1">
          <a:blip r:embed="rId3">
            <a:alphaModFix/>
          </a:blip>
          <a:srcRect l="25923" t="25942" r="23175" b="24376"/>
          <a:stretch/>
        </p:blipFill>
        <p:spPr>
          <a:xfrm>
            <a:off x="6083875" y="1449925"/>
            <a:ext cx="2523802" cy="24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50e06d88a_0_205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4" name="Google Shape;144;g1250e06d88a_0_205"/>
          <p:cNvSpPr txBox="1">
            <a:spLocks noGrp="1"/>
          </p:cNvSpPr>
          <p:nvPr>
            <p:ph type="body" idx="1"/>
          </p:nvPr>
        </p:nvSpPr>
        <p:spPr>
          <a:xfrm>
            <a:off x="515647" y="1807779"/>
            <a:ext cx="4008900" cy="64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London has a population of around 9 million people! </a:t>
            </a:r>
            <a:endParaRPr/>
          </a:p>
        </p:txBody>
      </p:sp>
      <p:sp>
        <p:nvSpPr>
          <p:cNvPr id="145" name="Google Shape;145;g1250e06d88a_0_205"/>
          <p:cNvSpPr txBox="1">
            <a:spLocks noGrp="1"/>
          </p:cNvSpPr>
          <p:nvPr>
            <p:ph type="body" idx="2"/>
          </p:nvPr>
        </p:nvSpPr>
        <p:spPr>
          <a:xfrm>
            <a:off x="515650" y="2791200"/>
            <a:ext cx="4663200" cy="29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This large amount of people are spread out over various areas and neighbourhoods of London. The needs of these areas can be very different.</a:t>
            </a: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For example, Westminster is a tourist hub and might require clear signposting accessible to visitors. Whereas Barnet, a suburb of North London, might require housing and green spaces for residents. By dividing the areas of London, </a:t>
            </a:r>
            <a:r>
              <a:rPr lang="en-US" b="1" dirty="0">
                <a:solidFill>
                  <a:srgbClr val="EE266D"/>
                </a:solidFill>
              </a:rPr>
              <a:t>borough councils</a:t>
            </a:r>
            <a:r>
              <a:rPr lang="en-US" dirty="0"/>
              <a:t> can better manage and focus on the specific needs of the residents in those areas.</a:t>
            </a:r>
            <a:endParaRPr dirty="0"/>
          </a:p>
        </p:txBody>
      </p:sp>
      <p:pic>
        <p:nvPicPr>
          <p:cNvPr id="146" name="Google Shape;146;g1250e06d88a_0_205"/>
          <p:cNvPicPr preferRelativeResize="0"/>
          <p:nvPr/>
        </p:nvPicPr>
        <p:blipFill rotWithShape="1">
          <a:blip r:embed="rId3">
            <a:alphaModFix/>
          </a:blip>
          <a:srcRect l="7087" r="5735"/>
          <a:stretch/>
        </p:blipFill>
        <p:spPr>
          <a:xfrm>
            <a:off x="5135100" y="1173872"/>
            <a:ext cx="4008899" cy="270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250e06d88a_0_205"/>
          <p:cNvPicPr preferRelativeResize="0"/>
          <p:nvPr/>
        </p:nvPicPr>
        <p:blipFill rotWithShape="1">
          <a:blip r:embed="rId4">
            <a:alphaModFix/>
          </a:blip>
          <a:srcRect l="3774" r="4161" b="5704"/>
          <a:stretch/>
        </p:blipFill>
        <p:spPr>
          <a:xfrm>
            <a:off x="5322525" y="3612250"/>
            <a:ext cx="3634048" cy="23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50e06d88a_0_157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4" name="Google Shape;154;g1250e06d88a_0_157"/>
          <p:cNvSpPr txBox="1">
            <a:spLocks noGrp="1"/>
          </p:cNvSpPr>
          <p:nvPr>
            <p:ph type="body" idx="1"/>
          </p:nvPr>
        </p:nvSpPr>
        <p:spPr>
          <a:xfrm>
            <a:off x="374874" y="1824296"/>
            <a:ext cx="4008900" cy="51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London boroughs  </a:t>
            </a:r>
            <a:endParaRPr dirty="0"/>
          </a:p>
        </p:txBody>
      </p:sp>
      <p:sp>
        <p:nvSpPr>
          <p:cNvPr id="155" name="Google Shape;155;g1250e06d88a_0_157"/>
          <p:cNvSpPr txBox="1">
            <a:spLocks noGrp="1"/>
          </p:cNvSpPr>
          <p:nvPr>
            <p:ph type="body" idx="2"/>
          </p:nvPr>
        </p:nvSpPr>
        <p:spPr>
          <a:xfrm>
            <a:off x="374874" y="2470825"/>
            <a:ext cx="2716800" cy="3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8796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/>
              <a:t>How many can you name?</a:t>
            </a:r>
            <a:endParaRPr/>
          </a:p>
          <a:p>
            <a:pPr marL="285750" lvl="0" indent="-18796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endParaRPr/>
          </a:p>
          <a:p>
            <a:pPr marL="285750" lvl="0" indent="-18796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b="1">
                <a:solidFill>
                  <a:srgbClr val="EE266D"/>
                </a:solidFill>
              </a:rPr>
              <a:t>Hint </a:t>
            </a:r>
            <a:r>
              <a:rPr lang="en-US"/>
              <a:t>- there are 32!</a:t>
            </a:r>
            <a:endParaRPr/>
          </a:p>
        </p:txBody>
      </p:sp>
      <p:pic>
        <p:nvPicPr>
          <p:cNvPr id="156" name="Google Shape;156;g1250e06d88a_0_157"/>
          <p:cNvPicPr preferRelativeResize="0"/>
          <p:nvPr/>
        </p:nvPicPr>
        <p:blipFill rotWithShape="1">
          <a:blip r:embed="rId3">
            <a:alphaModFix/>
          </a:blip>
          <a:srcRect l="2306" t="13388" r="4314" b="12761"/>
          <a:stretch/>
        </p:blipFill>
        <p:spPr>
          <a:xfrm>
            <a:off x="3091675" y="1622025"/>
            <a:ext cx="5713874" cy="45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50e06d88a_0_165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3" name="Google Shape;163;g1250e06d88a_0_165"/>
          <p:cNvSpPr txBox="1">
            <a:spLocks noGrp="1"/>
          </p:cNvSpPr>
          <p:nvPr>
            <p:ph type="body" idx="1"/>
          </p:nvPr>
        </p:nvSpPr>
        <p:spPr>
          <a:xfrm>
            <a:off x="498647" y="1782606"/>
            <a:ext cx="4008900" cy="38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London boroughs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400" b="0" dirty="0">
                <a:solidFill>
                  <a:srgbClr val="353D42"/>
                </a:solidFill>
              </a:rPr>
              <a:t>How many did you </a:t>
            </a:r>
            <a:endParaRPr sz="1400" b="0" dirty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400" b="0" dirty="0">
                <a:solidFill>
                  <a:srgbClr val="353D42"/>
                </a:solidFill>
              </a:rPr>
              <a:t>get right?</a:t>
            </a:r>
            <a:endParaRPr sz="1400" b="0" dirty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400" b="0" dirty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400" b="0" dirty="0">
                <a:solidFill>
                  <a:srgbClr val="353D42"/>
                </a:solidFill>
              </a:rPr>
              <a:t>The 32 London boroughs are run by </a:t>
            </a:r>
            <a:endParaRPr sz="1400" b="0" dirty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400" b="0" dirty="0">
                <a:solidFill>
                  <a:schemeClr val="dk1"/>
                </a:solidFill>
              </a:rPr>
              <a:t>by individual</a:t>
            </a:r>
            <a:r>
              <a:rPr lang="en-US" sz="1400" dirty="0">
                <a:solidFill>
                  <a:srgbClr val="EE266D"/>
                </a:solidFill>
              </a:rPr>
              <a:t> borough </a:t>
            </a:r>
            <a:r>
              <a:rPr lang="en-US" sz="1400" dirty="0"/>
              <a:t>c</a:t>
            </a:r>
            <a:r>
              <a:rPr lang="en-US" sz="1400" dirty="0">
                <a:solidFill>
                  <a:srgbClr val="EE266D"/>
                </a:solidFill>
              </a:rPr>
              <a:t>ouncils. </a:t>
            </a:r>
            <a:endParaRPr sz="1400" dirty="0">
              <a:solidFill>
                <a:srgbClr val="EE266D"/>
              </a:solidFill>
            </a:endParaRPr>
          </a:p>
        </p:txBody>
      </p:sp>
      <p:pic>
        <p:nvPicPr>
          <p:cNvPr id="164" name="Google Shape;164;g1250e06d88a_0_165"/>
          <p:cNvPicPr preferRelativeResize="0"/>
          <p:nvPr/>
        </p:nvPicPr>
        <p:blipFill rotWithShape="1">
          <a:blip r:embed="rId3">
            <a:alphaModFix/>
          </a:blip>
          <a:srcRect l="6683" t="8432" r="7071" b="5611"/>
          <a:stretch/>
        </p:blipFill>
        <p:spPr>
          <a:xfrm>
            <a:off x="3091750" y="1680375"/>
            <a:ext cx="5553603" cy="43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250e06d88a_0_165"/>
          <p:cNvSpPr txBox="1">
            <a:spLocks noGrp="1"/>
          </p:cNvSpPr>
          <p:nvPr>
            <p:ph type="body" idx="2"/>
          </p:nvPr>
        </p:nvSpPr>
        <p:spPr>
          <a:xfrm>
            <a:off x="436905" y="3802131"/>
            <a:ext cx="3725700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b="1" dirty="0">
                <a:solidFill>
                  <a:srgbClr val="EE266D"/>
                </a:solidFill>
              </a:rPr>
              <a:t>FUN FACT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The City of London is not a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London borough, it’s a mini-city 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in its own right, a ceremonial county 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and the home of the financial district. 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While part of Greater London, it has 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its own police force and a Lord Mayor </a:t>
            </a:r>
            <a:endParaRPr dirty="0"/>
          </a:p>
          <a:p>
            <a:pPr marL="2857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Font typeface="Arial"/>
              <a:buNone/>
            </a:pPr>
            <a:r>
              <a:rPr lang="en-US" dirty="0"/>
              <a:t>of the City of London.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1373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/>
              <a:t>What do you think your local council does?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endParaRPr sz="1400" b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 sz="1400" b="0">
                <a:solidFill>
                  <a:srgbClr val="353D42"/>
                </a:solidFill>
              </a:rPr>
              <a:t>We know that councils are responsible for London boroughs - but what does this really mean?</a:t>
            </a:r>
            <a:endParaRPr sz="1400" b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endParaRPr sz="1400" b="0">
              <a:solidFill>
                <a:srgbClr val="353D4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 sz="1400" b="0">
                <a:solidFill>
                  <a:srgbClr val="353D42"/>
                </a:solidFill>
              </a:rPr>
              <a:t>Discuss in groups of 3-4 classmates what you think councils do in the London boroughs. Make a list of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</a:pPr>
            <a:r>
              <a:rPr lang="en-US" sz="1400" b="0">
                <a:solidFill>
                  <a:srgbClr val="353D42"/>
                </a:solidFill>
              </a:rPr>
              <a:t>at least 3 things. </a:t>
            </a:r>
            <a:endParaRPr sz="1400" b="0">
              <a:solidFill>
                <a:srgbClr val="353D42"/>
              </a:solidFill>
            </a:endParaRPr>
          </a:p>
        </p:txBody>
      </p:sp>
      <p:sp>
        <p:nvSpPr>
          <p:cNvPr id="171" name="Google Shape;171;p5"/>
          <p:cNvSpPr txBox="1">
            <a:spLocks noGrp="1"/>
          </p:cNvSpPr>
          <p:nvPr>
            <p:ph type="sldNum" idx="12"/>
          </p:nvPr>
        </p:nvSpPr>
        <p:spPr>
          <a:xfrm>
            <a:off x="7781440" y="628343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2"/>
          </p:nvPr>
        </p:nvSpPr>
        <p:spPr>
          <a:xfrm>
            <a:off x="877963" y="1679161"/>
            <a:ext cx="3634125" cy="3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None/>
            </a:pPr>
            <a:r>
              <a:rPr lang="en-US"/>
              <a:t>DISCUSS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body" idx="1"/>
          </p:nvPr>
        </p:nvSpPr>
        <p:spPr>
          <a:xfrm>
            <a:off x="374876" y="2066325"/>
            <a:ext cx="4870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London borough councils provide the majority of day-to-day services for their local residents, including: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2"/>
          </p:nvPr>
        </p:nvSpPr>
        <p:spPr>
          <a:xfrm>
            <a:off x="374924" y="3079530"/>
            <a:ext cx="4008900" cy="285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47700" lvl="0" indent="-317500" algn="l" rtl="0">
              <a:lnSpc>
                <a:spcPct val="131579"/>
              </a:lnSpc>
              <a:spcBef>
                <a:spcPts val="150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Rubbish collection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Recycling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Council Tax collections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Housing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Planning applications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Education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Social services</a:t>
            </a:r>
            <a:endParaRPr>
              <a:solidFill>
                <a:srgbClr val="363E42"/>
              </a:solidFill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●"/>
            </a:pPr>
            <a:r>
              <a:rPr lang="en-US"/>
              <a:t>Arts and leisure services</a:t>
            </a:r>
            <a:endParaRPr>
              <a:highlight>
                <a:srgbClr val="FFFFFF"/>
              </a:highlight>
            </a:endParaRPr>
          </a:p>
          <a:p>
            <a:pPr marL="647700" lvl="0" indent="-3175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Char char="●"/>
            </a:pPr>
            <a:r>
              <a:rPr lang="en-US">
                <a:solidFill>
                  <a:srgbClr val="363E42"/>
                </a:solidFill>
                <a:highlight>
                  <a:srgbClr val="FFFFFF"/>
                </a:highlight>
              </a:rPr>
              <a:t>Parking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SzPts val="1540"/>
              <a:buNone/>
            </a:pP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ldNum" idx="12"/>
          </p:nvPr>
        </p:nvSpPr>
        <p:spPr>
          <a:xfrm>
            <a:off x="7764540" y="63003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9316" y="3219190"/>
            <a:ext cx="2827474" cy="27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9050" y="1509200"/>
            <a:ext cx="2574577" cy="128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50e06d88a_0_185"/>
          <p:cNvSpPr txBox="1">
            <a:spLocks noGrp="1"/>
          </p:cNvSpPr>
          <p:nvPr>
            <p:ph type="sldNum" idx="12"/>
          </p:nvPr>
        </p:nvSpPr>
        <p:spPr>
          <a:xfrm>
            <a:off x="7787265" y="6274520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8" name="Google Shape;188;g1250e06d88a_0_185"/>
          <p:cNvSpPr txBox="1">
            <a:spLocks noGrp="1"/>
          </p:cNvSpPr>
          <p:nvPr>
            <p:ph type="body" idx="1"/>
          </p:nvPr>
        </p:nvSpPr>
        <p:spPr>
          <a:xfrm>
            <a:off x="374875" y="1878903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Council Elections</a:t>
            </a:r>
            <a:endParaRPr dirty="0"/>
          </a:p>
        </p:txBody>
      </p:sp>
      <p:sp>
        <p:nvSpPr>
          <p:cNvPr id="189" name="Google Shape;189;g1250e06d88a_0_185"/>
          <p:cNvSpPr txBox="1">
            <a:spLocks noGrp="1"/>
          </p:cNvSpPr>
          <p:nvPr>
            <p:ph type="body" idx="2"/>
          </p:nvPr>
        </p:nvSpPr>
        <p:spPr>
          <a:xfrm>
            <a:off x="374875" y="2403212"/>
            <a:ext cx="5098500" cy="3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We now know the type of responsibilities that borough councils have, particularly when it comes to infrastructure and social issues affecting Londoners. </a:t>
            </a: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dirty="0"/>
              <a:t>But who works in the Council and how do they get elected?</a:t>
            </a: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dirty="0"/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b="1" dirty="0">
                <a:solidFill>
                  <a:srgbClr val="EE266D"/>
                </a:solidFill>
              </a:rPr>
              <a:t>Councillors are elected every 4 years. </a:t>
            </a:r>
            <a:r>
              <a:rPr lang="en-US" dirty="0"/>
              <a:t>Councillors can represent political parties, but also be independent. Boroughs are divided even further into small territorial units called ‘wards’. For example, Southwark borough council has 23 </a:t>
            </a:r>
            <a:r>
              <a:rPr lang="en-US" b="1" dirty="0">
                <a:solidFill>
                  <a:srgbClr val="EE266D"/>
                </a:solidFill>
                <a:highlight>
                  <a:schemeClr val="lt1"/>
                </a:highlight>
              </a:rPr>
              <a:t>wards</a:t>
            </a:r>
            <a:r>
              <a:rPr lang="en-US" dirty="0"/>
              <a:t> with 2-3 councillors elected in each ward.</a:t>
            </a:r>
            <a:endParaRPr dirty="0"/>
          </a:p>
        </p:txBody>
      </p:sp>
      <p:pic>
        <p:nvPicPr>
          <p:cNvPr id="190" name="Google Shape;190;g1250e06d88a_0_185"/>
          <p:cNvPicPr preferRelativeResize="0"/>
          <p:nvPr/>
        </p:nvPicPr>
        <p:blipFill rotWithShape="1">
          <a:blip r:embed="rId3">
            <a:alphaModFix/>
          </a:blip>
          <a:srcRect l="5078"/>
          <a:stretch/>
        </p:blipFill>
        <p:spPr>
          <a:xfrm>
            <a:off x="5473375" y="1524250"/>
            <a:ext cx="3568700" cy="51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250e06d88a_0_185"/>
          <p:cNvSpPr txBox="1">
            <a:spLocks noGrp="1"/>
          </p:cNvSpPr>
          <p:nvPr>
            <p:ph type="sldNum" idx="12"/>
          </p:nvPr>
        </p:nvSpPr>
        <p:spPr>
          <a:xfrm>
            <a:off x="7764540" y="63003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sldNum" idx="12"/>
          </p:nvPr>
        </p:nvSpPr>
        <p:spPr>
          <a:xfrm>
            <a:off x="7781465" y="630035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</a:pPr>
            <a:r>
              <a:rPr lang="en-US"/>
              <a:t>Do you know your local Council?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95" cy="29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285750" marR="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US"/>
              <a:t>Go to: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https://www.gov.uk/find-local-council</a:t>
            </a:r>
            <a:r>
              <a:rPr lang="en-US"/>
              <a:t> 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None/>
            </a:pPr>
            <a:r>
              <a:rPr lang="en-US"/>
              <a:t>ACTIVITY</a:t>
            </a:r>
            <a:endParaRPr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875" y="3641300"/>
            <a:ext cx="3827375" cy="231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266D"/>
      </a:hlink>
      <a:folHlink>
        <a:srgbClr val="EE2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A76AC8AC8C54899E551A7E5B6C6B2" ma:contentTypeVersion="" ma:contentTypeDescription="Create a new document." ma:contentTypeScope="" ma:versionID="aa8c969306e39369c72a95152fa0b0e4">
  <xsd:schema xmlns:xsd="http://www.w3.org/2001/XMLSchema" xmlns:xs="http://www.w3.org/2001/XMLSchema" xmlns:p="http://schemas.microsoft.com/office/2006/metadata/properties" xmlns:ns2="bc946d81-2c1a-4ec5-ba7a-afa7b0631562" xmlns:ns3="0b7237f1-b122-4fd9-b8a4-ea03d7c936dd" xmlns:ns4="75dfc2cc-4994-4abe-908d-f768f2a61783" targetNamespace="http://schemas.microsoft.com/office/2006/metadata/properties" ma:root="true" ma:fieldsID="0eb5c8b4e504f57c5548fa688d7bf3d0" ns2:_="" ns3:_="" ns4:_="">
    <xsd:import namespace="bc946d81-2c1a-4ec5-ba7a-afa7b0631562"/>
    <xsd:import namespace="0b7237f1-b122-4fd9-b8a4-ea03d7c936dd"/>
    <xsd:import namespace="75dfc2cc-4994-4abe-908d-f768f2a61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46d81-2c1a-4ec5-ba7a-afa7b0631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651981c-07c9-48be-a366-aa18a08a6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237f1-b122-4fd9-b8a4-ea03d7c936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E699ED-E261-458A-980A-CBAA337DB3A3}" ma:internalName="TaxCatchAll" ma:showField="CatchAllData" ma:web="{75dfc2cc-4994-4abe-908d-f768f2a6178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fc2cc-4994-4abe-908d-f768f2a6178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237f1-b122-4fd9-b8a4-ea03d7c936dd" xsi:nil="true"/>
    <lcf76f155ced4ddcb4097134ff3c332f xmlns="bc946d81-2c1a-4ec5-ba7a-afa7b06315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7E37F0-BF14-4758-B4C5-E88659A3E20B}"/>
</file>

<file path=customXml/itemProps2.xml><?xml version="1.0" encoding="utf-8"?>
<ds:datastoreItem xmlns:ds="http://schemas.openxmlformats.org/officeDocument/2006/customXml" ds:itemID="{E6DED90B-36E7-4D3D-BED9-AAE7244E9292}"/>
</file>

<file path=customXml/itemProps3.xml><?xml version="1.0" encoding="utf-8"?>
<ds:datastoreItem xmlns:ds="http://schemas.openxmlformats.org/officeDocument/2006/customXml" ds:itemID="{12050E22-8494-4578-9E65-7125CE7CDE19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970</Words>
  <Application>Microsoft Office PowerPoint</Application>
  <PresentationFormat>On-screen Show (4:3)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London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cp:lastModifiedBy>Elisabeth Pop</cp:lastModifiedBy>
  <cp:revision>6</cp:revision>
  <dcterms:created xsi:type="dcterms:W3CDTF">2020-02-12T09:49:47Z</dcterms:created>
  <dcterms:modified xsi:type="dcterms:W3CDTF">2022-07-27T09:53:46Z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0x0101009E8A76AC8AC8C54899E551A7E5B6C6B2</vt:lpwstr>
  </property>
</Properties>
</file>