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9">
          <p15:clr>
            <a:srgbClr val="A4A3A4"/>
          </p15:clr>
        </p15:guide>
        <p15:guide id="2" pos="236">
          <p15:clr>
            <a:srgbClr val="A4A3A4"/>
          </p15:clr>
        </p15:guide>
        <p15:guide id="3" pos="5533">
          <p15:clr>
            <a:srgbClr val="9AA0A6"/>
          </p15:clr>
        </p15:guide>
        <p15:guide id="4" orient="horz" pos="3714">
          <p15:clr>
            <a:srgbClr val="9AA0A6"/>
          </p15:clr>
        </p15:guide>
        <p15:guide id="5" orient="horz" pos="3862">
          <p15:clr>
            <a:srgbClr val="9AA0A6"/>
          </p15:clr>
        </p15:guide>
        <p15:guide id="6" orient="horz" pos="1152">
          <p15:clr>
            <a:srgbClr val="9AA0A6"/>
          </p15:clr>
        </p15:guide>
        <p15:guide id="7" orient="horz" pos="2850">
          <p15:clr>
            <a:srgbClr val="9AA0A6"/>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5" roundtripDataSignature="AMtx7miAKCWN2Daa9a00wYh/z+DjWCGg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13E32-1C47-7968-0211-427666D06027}" v="7" dt="2021-08-03T13:54:40.222"/>
    <p1510:client id="{CD7FE346-4C96-EFC5-CEBF-368A72240FCB}" v="19" dt="2021-08-03T10:49:21.812"/>
    <p1510:client id="{D547876E-C115-517D-6F49-A7079C4B8703}" v="68" dt="2021-08-03T14:34:16.945"/>
    <p1510:client id="{F862C09D-B27F-C15C-F5BF-4DF1DB634C6C}" v="12" dt="2021-08-03T13:19:59.859"/>
  </p1510:revLst>
</p1510:revInfo>
</file>

<file path=ppt/tableStyles.xml><?xml version="1.0" encoding="utf-8"?>
<a:tblStyleLst xmlns:a="http://schemas.openxmlformats.org/drawingml/2006/main" def="{FD503B27-5019-49FB-AFF7-2DC1955E1B85}">
  <a:tblStyle styleId="{FD503B27-5019-49FB-AFF7-2DC1955E1B8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09"/>
        <p:guide pos="236"/>
        <p:guide pos="5533"/>
        <p:guide orient="horz" pos="3714"/>
        <p:guide orient="horz" pos="3862"/>
        <p:guide orient="horz" pos="1152"/>
        <p:guide orient="horz" pos="285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ki Mahadevan" userId="S::janaki.mahadevan@london.gov.uk::e6dc8391-67bf-46e0-a64e-d58eeca56cf2" providerId="AD" clId="Web-{F862C09D-B27F-C15C-F5BF-4DF1DB634C6C}"/>
    <pc:docChg chg="modSld">
      <pc:chgData name="Janaki Mahadevan" userId="S::janaki.mahadevan@london.gov.uk::e6dc8391-67bf-46e0-a64e-d58eeca56cf2" providerId="AD" clId="Web-{F862C09D-B27F-C15C-F5BF-4DF1DB634C6C}" dt="2021-08-03T13:19:57.406" v="8" actId="20577"/>
      <pc:docMkLst>
        <pc:docMk/>
      </pc:docMkLst>
      <pc:sldChg chg="modSp">
        <pc:chgData name="Janaki Mahadevan" userId="S::janaki.mahadevan@london.gov.uk::e6dc8391-67bf-46e0-a64e-d58eeca56cf2" providerId="AD" clId="Web-{F862C09D-B27F-C15C-F5BF-4DF1DB634C6C}" dt="2021-08-03T13:19:50.078" v="6" actId="20577"/>
        <pc:sldMkLst>
          <pc:docMk/>
          <pc:sldMk cId="0" sldId="258"/>
        </pc:sldMkLst>
        <pc:spChg chg="mod">
          <ac:chgData name="Janaki Mahadevan" userId="S::janaki.mahadevan@london.gov.uk::e6dc8391-67bf-46e0-a64e-d58eeca56cf2" providerId="AD" clId="Web-{F862C09D-B27F-C15C-F5BF-4DF1DB634C6C}" dt="2021-08-03T13:19:50.078" v="6" actId="20577"/>
          <ac:spMkLst>
            <pc:docMk/>
            <pc:sldMk cId="0" sldId="258"/>
            <ac:spMk id="162" creationId="{00000000-0000-0000-0000-000000000000}"/>
          </ac:spMkLst>
        </pc:spChg>
        <pc:spChg chg="mod">
          <ac:chgData name="Janaki Mahadevan" userId="S::janaki.mahadevan@london.gov.uk::e6dc8391-67bf-46e0-a64e-d58eeca56cf2" providerId="AD" clId="Web-{F862C09D-B27F-C15C-F5BF-4DF1DB634C6C}" dt="2021-08-03T13:19:43.531" v="3" actId="20577"/>
          <ac:spMkLst>
            <pc:docMk/>
            <pc:sldMk cId="0" sldId="258"/>
            <ac:spMk id="163" creationId="{00000000-0000-0000-0000-000000000000}"/>
          </ac:spMkLst>
        </pc:spChg>
      </pc:sldChg>
      <pc:sldChg chg="modSp">
        <pc:chgData name="Janaki Mahadevan" userId="S::janaki.mahadevan@london.gov.uk::e6dc8391-67bf-46e0-a64e-d58eeca56cf2" providerId="AD" clId="Web-{F862C09D-B27F-C15C-F5BF-4DF1DB634C6C}" dt="2021-08-03T13:19:57.406" v="8" actId="20577"/>
        <pc:sldMkLst>
          <pc:docMk/>
          <pc:sldMk cId="0" sldId="260"/>
        </pc:sldMkLst>
        <pc:spChg chg="mod">
          <ac:chgData name="Janaki Mahadevan" userId="S::janaki.mahadevan@london.gov.uk::e6dc8391-67bf-46e0-a64e-d58eeca56cf2" providerId="AD" clId="Web-{F862C09D-B27F-C15C-F5BF-4DF1DB634C6C}" dt="2021-08-03T13:19:57.406" v="8" actId="20577"/>
          <ac:spMkLst>
            <pc:docMk/>
            <pc:sldMk cId="0" sldId="260"/>
            <ac:spMk id="179" creationId="{00000000-0000-0000-0000-000000000000}"/>
          </ac:spMkLst>
        </pc:spChg>
      </pc:sldChg>
    </pc:docChg>
  </pc:docChgLst>
  <pc:docChgLst>
    <pc:chgData name="Elisabeth Pop" userId="S::elisabeth.pop@london.gov.uk::8634a17a-75fd-4874-adad-d79916922296" providerId="AD" clId="Web-{D547876E-C115-517D-6F49-A7079C4B8703}"/>
    <pc:docChg chg="modSld">
      <pc:chgData name="Elisabeth Pop" userId="S::elisabeth.pop@london.gov.uk::8634a17a-75fd-4874-adad-d79916922296" providerId="AD" clId="Web-{D547876E-C115-517D-6F49-A7079C4B8703}" dt="2021-08-03T14:34:16.945" v="64" actId="20577"/>
      <pc:docMkLst>
        <pc:docMk/>
      </pc:docMkLst>
      <pc:sldChg chg="addSp modSp">
        <pc:chgData name="Elisabeth Pop" userId="S::elisabeth.pop@london.gov.uk::8634a17a-75fd-4874-adad-d79916922296" providerId="AD" clId="Web-{D547876E-C115-517D-6F49-A7079C4B8703}" dt="2021-08-03T14:23:48.377" v="44" actId="1076"/>
        <pc:sldMkLst>
          <pc:docMk/>
          <pc:sldMk cId="0" sldId="256"/>
        </pc:sldMkLst>
        <pc:picChg chg="add mod">
          <ac:chgData name="Elisabeth Pop" userId="S::elisabeth.pop@london.gov.uk::8634a17a-75fd-4874-adad-d79916922296" providerId="AD" clId="Web-{D547876E-C115-517D-6F49-A7079C4B8703}" dt="2021-08-03T14:23:48.377" v="44" actId="1076"/>
          <ac:picMkLst>
            <pc:docMk/>
            <pc:sldMk cId="0" sldId="256"/>
            <ac:picMk id="2" creationId="{DE297F3A-003C-47CB-86F0-3E1A1CCAAB34}"/>
          </ac:picMkLst>
        </pc:picChg>
      </pc:sldChg>
      <pc:sldChg chg="modSp">
        <pc:chgData name="Elisabeth Pop" userId="S::elisabeth.pop@london.gov.uk::8634a17a-75fd-4874-adad-d79916922296" providerId="AD" clId="Web-{D547876E-C115-517D-6F49-A7079C4B8703}" dt="2021-08-03T14:15:30.880" v="38" actId="1076"/>
        <pc:sldMkLst>
          <pc:docMk/>
          <pc:sldMk cId="0" sldId="257"/>
        </pc:sldMkLst>
        <pc:spChg chg="mod">
          <ac:chgData name="Elisabeth Pop" userId="S::elisabeth.pop@london.gov.uk::8634a17a-75fd-4874-adad-d79916922296" providerId="AD" clId="Web-{D547876E-C115-517D-6F49-A7079C4B8703}" dt="2021-08-03T14:14:36.345" v="29" actId="14100"/>
          <ac:spMkLst>
            <pc:docMk/>
            <pc:sldMk cId="0" sldId="257"/>
            <ac:spMk id="154" creationId="{00000000-0000-0000-0000-000000000000}"/>
          </ac:spMkLst>
        </pc:spChg>
        <pc:picChg chg="mod">
          <ac:chgData name="Elisabeth Pop" userId="S::elisabeth.pop@london.gov.uk::8634a17a-75fd-4874-adad-d79916922296" providerId="AD" clId="Web-{D547876E-C115-517D-6F49-A7079C4B8703}" dt="2021-08-03T14:15:23.176" v="37" actId="1076"/>
          <ac:picMkLst>
            <pc:docMk/>
            <pc:sldMk cId="0" sldId="257"/>
            <ac:picMk id="155" creationId="{00000000-0000-0000-0000-000000000000}"/>
          </ac:picMkLst>
        </pc:picChg>
        <pc:picChg chg="mod">
          <ac:chgData name="Elisabeth Pop" userId="S::elisabeth.pop@london.gov.uk::8634a17a-75fd-4874-adad-d79916922296" providerId="AD" clId="Web-{D547876E-C115-517D-6F49-A7079C4B8703}" dt="2021-08-03T14:15:30.880" v="38" actId="1076"/>
          <ac:picMkLst>
            <pc:docMk/>
            <pc:sldMk cId="0" sldId="257"/>
            <ac:picMk id="156" creationId="{00000000-0000-0000-0000-000000000000}"/>
          </ac:picMkLst>
        </pc:picChg>
      </pc:sldChg>
      <pc:sldChg chg="modSp">
        <pc:chgData name="Elisabeth Pop" userId="S::elisabeth.pop@london.gov.uk::8634a17a-75fd-4874-adad-d79916922296" providerId="AD" clId="Web-{D547876E-C115-517D-6F49-A7079C4B8703}" dt="2021-08-03T13:59:55.372" v="10" actId="20577"/>
        <pc:sldMkLst>
          <pc:docMk/>
          <pc:sldMk cId="0" sldId="258"/>
        </pc:sldMkLst>
        <pc:spChg chg="mod">
          <ac:chgData name="Elisabeth Pop" userId="S::elisabeth.pop@london.gov.uk::8634a17a-75fd-4874-adad-d79916922296" providerId="AD" clId="Web-{D547876E-C115-517D-6F49-A7079C4B8703}" dt="2021-08-03T13:59:55.372" v="10" actId="20577"/>
          <ac:spMkLst>
            <pc:docMk/>
            <pc:sldMk cId="0" sldId="258"/>
            <ac:spMk id="163" creationId="{00000000-0000-0000-0000-000000000000}"/>
          </ac:spMkLst>
        </pc:spChg>
      </pc:sldChg>
      <pc:sldChg chg="modSp">
        <pc:chgData name="Elisabeth Pop" userId="S::elisabeth.pop@london.gov.uk::8634a17a-75fd-4874-adad-d79916922296" providerId="AD" clId="Web-{D547876E-C115-517D-6F49-A7079C4B8703}" dt="2021-08-03T14:33:58.819" v="61" actId="20577"/>
        <pc:sldMkLst>
          <pc:docMk/>
          <pc:sldMk cId="0" sldId="271"/>
        </pc:sldMkLst>
        <pc:spChg chg="mod">
          <ac:chgData name="Elisabeth Pop" userId="S::elisabeth.pop@london.gov.uk::8634a17a-75fd-4874-adad-d79916922296" providerId="AD" clId="Web-{D547876E-C115-517D-6F49-A7079C4B8703}" dt="2021-08-03T14:33:58.819" v="61" actId="20577"/>
          <ac:spMkLst>
            <pc:docMk/>
            <pc:sldMk cId="0" sldId="271"/>
            <ac:spMk id="282" creationId="{00000000-0000-0000-0000-000000000000}"/>
          </ac:spMkLst>
        </pc:spChg>
      </pc:sldChg>
      <pc:sldChg chg="addSp modSp">
        <pc:chgData name="Elisabeth Pop" userId="S::elisabeth.pop@london.gov.uk::8634a17a-75fd-4874-adad-d79916922296" providerId="AD" clId="Web-{D547876E-C115-517D-6F49-A7079C4B8703}" dt="2021-08-03T14:34:16.945" v="64" actId="20577"/>
        <pc:sldMkLst>
          <pc:docMk/>
          <pc:sldMk cId="0" sldId="273"/>
        </pc:sldMkLst>
        <pc:spChg chg="mod">
          <ac:chgData name="Elisabeth Pop" userId="S::elisabeth.pop@london.gov.uk::8634a17a-75fd-4874-adad-d79916922296" providerId="AD" clId="Web-{D547876E-C115-517D-6F49-A7079C4B8703}" dt="2021-08-03T14:34:16.945" v="64" actId="20577"/>
          <ac:spMkLst>
            <pc:docMk/>
            <pc:sldMk cId="0" sldId="273"/>
            <ac:spMk id="297" creationId="{00000000-0000-0000-0000-000000000000}"/>
          </ac:spMkLst>
        </pc:spChg>
        <pc:picChg chg="add mod">
          <ac:chgData name="Elisabeth Pop" userId="S::elisabeth.pop@london.gov.uk::8634a17a-75fd-4874-adad-d79916922296" providerId="AD" clId="Web-{D547876E-C115-517D-6F49-A7079C4B8703}" dt="2021-08-03T14:24:25.207" v="54" actId="1076"/>
          <ac:picMkLst>
            <pc:docMk/>
            <pc:sldMk cId="0" sldId="273"/>
            <ac:picMk id="2" creationId="{19F440F7-9D78-4653-A8FD-7E98ADAECACD}"/>
          </ac:picMkLst>
        </pc:picChg>
      </pc:sldChg>
    </pc:docChg>
  </pc:docChgLst>
  <pc:docChgLst>
    <pc:chgData name="Janaki Mahadevan" userId="S::janaki.mahadevan@london.gov.uk::e6dc8391-67bf-46e0-a64e-d58eeca56cf2" providerId="AD" clId="Web-{CD7FE346-4C96-EFC5-CEBF-368A72240FCB}"/>
    <pc:docChg chg="modSld">
      <pc:chgData name="Janaki Mahadevan" userId="S::janaki.mahadevan@london.gov.uk::e6dc8391-67bf-46e0-a64e-d58eeca56cf2" providerId="AD" clId="Web-{CD7FE346-4C96-EFC5-CEBF-368A72240FCB}" dt="2021-08-03T10:49:21.812" v="16" actId="20577"/>
      <pc:docMkLst>
        <pc:docMk/>
      </pc:docMkLst>
      <pc:sldChg chg="modSp">
        <pc:chgData name="Janaki Mahadevan" userId="S::janaki.mahadevan@london.gov.uk::e6dc8391-67bf-46e0-a64e-d58eeca56cf2" providerId="AD" clId="Web-{CD7FE346-4C96-EFC5-CEBF-368A72240FCB}" dt="2021-08-03T10:48:01.388" v="11" actId="20577"/>
        <pc:sldMkLst>
          <pc:docMk/>
          <pc:sldMk cId="0" sldId="258"/>
        </pc:sldMkLst>
        <pc:spChg chg="mod">
          <ac:chgData name="Janaki Mahadevan" userId="S::janaki.mahadevan@london.gov.uk::e6dc8391-67bf-46e0-a64e-d58eeca56cf2" providerId="AD" clId="Web-{CD7FE346-4C96-EFC5-CEBF-368A72240FCB}" dt="2021-08-03T10:48:01.388" v="11" actId="20577"/>
          <ac:spMkLst>
            <pc:docMk/>
            <pc:sldMk cId="0" sldId="258"/>
            <ac:spMk id="162" creationId="{00000000-0000-0000-0000-000000000000}"/>
          </ac:spMkLst>
        </pc:spChg>
        <pc:spChg chg="mod">
          <ac:chgData name="Janaki Mahadevan" userId="S::janaki.mahadevan@london.gov.uk::e6dc8391-67bf-46e0-a64e-d58eeca56cf2" providerId="AD" clId="Web-{CD7FE346-4C96-EFC5-CEBF-368A72240FCB}" dt="2021-08-03T10:46:56.292" v="8" actId="20577"/>
          <ac:spMkLst>
            <pc:docMk/>
            <pc:sldMk cId="0" sldId="258"/>
            <ac:spMk id="163" creationId="{00000000-0000-0000-0000-000000000000}"/>
          </ac:spMkLst>
        </pc:spChg>
      </pc:sldChg>
      <pc:sldChg chg="modSp">
        <pc:chgData name="Janaki Mahadevan" userId="S::janaki.mahadevan@london.gov.uk::e6dc8391-67bf-46e0-a64e-d58eeca56cf2" providerId="AD" clId="Web-{CD7FE346-4C96-EFC5-CEBF-368A72240FCB}" dt="2021-08-03T10:48:26.232" v="13" actId="20577"/>
        <pc:sldMkLst>
          <pc:docMk/>
          <pc:sldMk cId="0" sldId="260"/>
        </pc:sldMkLst>
        <pc:spChg chg="mod">
          <ac:chgData name="Janaki Mahadevan" userId="S::janaki.mahadevan@london.gov.uk::e6dc8391-67bf-46e0-a64e-d58eeca56cf2" providerId="AD" clId="Web-{CD7FE346-4C96-EFC5-CEBF-368A72240FCB}" dt="2021-08-03T10:48:26.232" v="13" actId="20577"/>
          <ac:spMkLst>
            <pc:docMk/>
            <pc:sldMk cId="0" sldId="260"/>
            <ac:spMk id="179" creationId="{00000000-0000-0000-0000-000000000000}"/>
          </ac:spMkLst>
        </pc:spChg>
      </pc:sldChg>
      <pc:sldChg chg="modSp">
        <pc:chgData name="Janaki Mahadevan" userId="S::janaki.mahadevan@london.gov.uk::e6dc8391-67bf-46e0-a64e-d58eeca56cf2" providerId="AD" clId="Web-{CD7FE346-4C96-EFC5-CEBF-368A72240FCB}" dt="2021-08-03T10:49:21.812" v="16" actId="20577"/>
        <pc:sldMkLst>
          <pc:docMk/>
          <pc:sldMk cId="0" sldId="269"/>
        </pc:sldMkLst>
        <pc:spChg chg="mod">
          <ac:chgData name="Janaki Mahadevan" userId="S::janaki.mahadevan@london.gov.uk::e6dc8391-67bf-46e0-a64e-d58eeca56cf2" providerId="AD" clId="Web-{CD7FE346-4C96-EFC5-CEBF-368A72240FCB}" dt="2021-08-03T10:49:21.812" v="16" actId="20577"/>
          <ac:spMkLst>
            <pc:docMk/>
            <pc:sldMk cId="0" sldId="269"/>
            <ac:spMk id="267" creationId="{00000000-0000-0000-0000-000000000000}"/>
          </ac:spMkLst>
        </pc:spChg>
      </pc:sldChg>
    </pc:docChg>
  </pc:docChgLst>
  <pc:docChgLst>
    <pc:chgData name="Elisabeth Pop" userId="S::elisabeth.pop@london.gov.uk::8634a17a-75fd-4874-adad-d79916922296" providerId="AD" clId="Web-{A7113E32-1C47-7968-0211-427666D06027}"/>
    <pc:docChg chg="modSld">
      <pc:chgData name="Elisabeth Pop" userId="S::elisabeth.pop@london.gov.uk::8634a17a-75fd-4874-adad-d79916922296" providerId="AD" clId="Web-{A7113E32-1C47-7968-0211-427666D06027}" dt="2021-08-03T13:54:40.222" v="6" actId="20577"/>
      <pc:docMkLst>
        <pc:docMk/>
      </pc:docMkLst>
      <pc:sldChg chg="modSp">
        <pc:chgData name="Elisabeth Pop" userId="S::elisabeth.pop@london.gov.uk::8634a17a-75fd-4874-adad-d79916922296" providerId="AD" clId="Web-{A7113E32-1C47-7968-0211-427666D06027}" dt="2021-08-03T13:54:40.222" v="6" actId="20577"/>
        <pc:sldMkLst>
          <pc:docMk/>
          <pc:sldMk cId="0" sldId="257"/>
        </pc:sldMkLst>
        <pc:spChg chg="mod">
          <ac:chgData name="Elisabeth Pop" userId="S::elisabeth.pop@london.gov.uk::8634a17a-75fd-4874-adad-d79916922296" providerId="AD" clId="Web-{A7113E32-1C47-7968-0211-427666D06027}" dt="2021-08-03T13:54:40.222" v="6" actId="20577"/>
          <ac:spMkLst>
            <pc:docMk/>
            <pc:sldMk cId="0" sldId="257"/>
            <ac:spMk id="1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5d7e6bece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e5d7e6bece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5d7e6bece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e5d7e6bece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5d7e6bece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e5d7e6bece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5d7e6bece_0_1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e5d7e6bece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5d7e6bece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e5d7e6bece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5d7e6bece_0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e5d7e6bece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5d7e6bece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e5d7e6bec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5d7e6bece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e5d7e6be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5d7e6bece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e5d7e6bece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5d7e6bece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e5d7e6bece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5d7e6bece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e5d7e6bec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5d7e6bece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e5d7e6bece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SLIDE" type="title">
  <p:cSld name="TITLE">
    <p:spTree>
      <p:nvGrpSpPr>
        <p:cNvPr id="1" name="Shape 12"/>
        <p:cNvGrpSpPr/>
        <p:nvPr/>
      </p:nvGrpSpPr>
      <p:grpSpPr>
        <a:xfrm>
          <a:off x="0" y="0"/>
          <a:ext cx="0" cy="0"/>
          <a:chOff x="0" y="0"/>
          <a:chExt cx="0" cy="0"/>
        </a:xfrm>
      </p:grpSpPr>
      <p:pic>
        <p:nvPicPr>
          <p:cNvPr id="13" name="Google Shape;13;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22"/>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363E42"/>
              </a:buClr>
              <a:buSzPts val="6600"/>
              <a:buFont typeface="Arial"/>
              <a:buNone/>
              <a:defRPr sz="6600" b="1" i="0" u="none" strike="noStrike" cap="none">
                <a:solidFill>
                  <a:srgbClr val="363E4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2"/>
          <p:cNvSpPr txBox="1">
            <a:spLocks noGrp="1"/>
          </p:cNvSpPr>
          <p:nvPr>
            <p:ph type="subTitle" idx="1"/>
          </p:nvPr>
        </p:nvSpPr>
        <p:spPr>
          <a:xfrm>
            <a:off x="339430" y="2939017"/>
            <a:ext cx="8431508" cy="410240"/>
          </a:xfrm>
          <a:prstGeom prst="rect">
            <a:avLst/>
          </a:prstGeom>
          <a:noFill/>
          <a:ln>
            <a:noFill/>
          </a:ln>
        </p:spPr>
        <p:txBody>
          <a:bodyPr spcFirstLastPara="1" wrap="square" lIns="0" tIns="0" rIns="0" bIns="0" anchor="t" anchorCtr="0">
            <a:noAutofit/>
          </a:bodyPr>
          <a:lstStyle>
            <a:lvl1pPr marR="0" lvl="0" algn="l" rtl="0">
              <a:spcBef>
                <a:spcPts val="300"/>
              </a:spcBef>
              <a:spcAft>
                <a:spcPts val="0"/>
              </a:spcAft>
              <a:buClr>
                <a:srgbClr val="363E42"/>
              </a:buClr>
              <a:buSzPts val="1500"/>
              <a:buFont typeface="Arial"/>
              <a:buNone/>
              <a:defRPr sz="1500" b="1" i="0" u="none" strike="noStrike" cap="none">
                <a:solidFill>
                  <a:srgbClr val="363E42"/>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a:solidFill>
                  <a:srgbClr val="363E42"/>
                </a:solidFill>
              </a:rPr>
              <a:t>MEDIA LITERACY</a:t>
            </a:r>
            <a:r>
              <a:rPr lang="en-US" sz="800" b="0" i="0" u="none" strike="noStrike" cap="none">
                <a:solidFill>
                  <a:srgbClr val="363E42"/>
                </a:solidFill>
                <a:latin typeface="Arial"/>
                <a:ea typeface="Arial"/>
                <a:cs typeface="Arial"/>
                <a:sym typeface="Arial"/>
              </a:rPr>
              <a:t> RESOURCES | </a:t>
            </a:r>
            <a:r>
              <a:rPr lang="en-US" sz="800">
                <a:solidFill>
                  <a:srgbClr val="363E42"/>
                </a:solidFill>
              </a:rPr>
              <a:t>MISINFORMATION</a:t>
            </a:r>
            <a:endParaRPr sz="800" b="0" i="0" u="none" strike="noStrike" cap="none">
              <a:solidFill>
                <a:srgbClr val="363E42"/>
              </a:solidFill>
              <a:latin typeface="Arial"/>
              <a:ea typeface="Arial"/>
              <a:cs typeface="Arial"/>
              <a:sym typeface="Arial"/>
            </a:endParaRPr>
          </a:p>
        </p:txBody>
      </p:sp>
      <p:sp>
        <p:nvSpPr>
          <p:cNvPr id="17" name="Google Shape;17;p22"/>
          <p:cNvSpPr txBox="1"/>
          <p:nvPr/>
        </p:nvSpPr>
        <p:spPr>
          <a:xfrm>
            <a:off x="3238668" y="6169445"/>
            <a:ext cx="2633100" cy="392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50">
                <a:solidFill>
                  <a:srgbClr val="292F33"/>
                </a:solidFill>
              </a:rPr>
              <a:t>Supported by the Greater London Authority, Union Street, London, SE1 0LL. Promoted by Shout Out UK, 240 Portobello Road, Notting Hill W11 1LL</a:t>
            </a:r>
            <a:endParaRPr sz="650" b="0" i="0" u="none" strike="noStrike" cap="none">
              <a:solidFill>
                <a:srgbClr val="292F33"/>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 COVER SLIDE">
  <p:cSld name="BACK COVER SLIDE">
    <p:spTree>
      <p:nvGrpSpPr>
        <p:cNvPr id="1" name="Shape 71"/>
        <p:cNvGrpSpPr/>
        <p:nvPr/>
      </p:nvGrpSpPr>
      <p:grpSpPr>
        <a:xfrm>
          <a:off x="0" y="0"/>
          <a:ext cx="0" cy="0"/>
          <a:chOff x="0" y="0"/>
          <a:chExt cx="0" cy="0"/>
        </a:xfrm>
      </p:grpSpPr>
      <p:pic>
        <p:nvPicPr>
          <p:cNvPr id="72" name="Google Shape;72;p3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73" name="Google Shape;73;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4" name="Google Shape;74;p31"/>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
        <p:nvSpPr>
          <p:cNvPr id="75" name="Google Shape;75;p31"/>
          <p:cNvSpPr txBox="1">
            <a:spLocks noGrp="1"/>
          </p:cNvSpPr>
          <p:nvPr>
            <p:ph type="body" idx="1"/>
          </p:nvPr>
        </p:nvSpPr>
        <p:spPr>
          <a:xfrm>
            <a:off x="374872" y="2066328"/>
            <a:ext cx="4008997" cy="51502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31"/>
          <p:cNvSpPr txBox="1">
            <a:spLocks noGrp="1"/>
          </p:cNvSpPr>
          <p:nvPr>
            <p:ph type="body" idx="2"/>
          </p:nvPr>
        </p:nvSpPr>
        <p:spPr>
          <a:xfrm>
            <a:off x="374874" y="2587257"/>
            <a:ext cx="4008995" cy="968743"/>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7" name="Google Shape;77;p31"/>
          <p:cNvPicPr preferRelativeResize="0"/>
          <p:nvPr/>
        </p:nvPicPr>
        <p:blipFill rotWithShape="1">
          <a:blip r:embed="rId3">
            <a:alphaModFix/>
          </a:blip>
          <a:srcRect/>
          <a:stretch/>
        </p:blipFill>
        <p:spPr>
          <a:xfrm>
            <a:off x="7743730" y="6145057"/>
            <a:ext cx="1027208" cy="22138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ON SLIDE">
  <p:cSld name="ACTION SLIDE">
    <p:spTree>
      <p:nvGrpSpPr>
        <p:cNvPr id="1" name="Shape 78"/>
        <p:cNvGrpSpPr/>
        <p:nvPr/>
      </p:nvGrpSpPr>
      <p:grpSpPr>
        <a:xfrm>
          <a:off x="0" y="0"/>
          <a:ext cx="0" cy="0"/>
          <a:chOff x="0" y="0"/>
          <a:chExt cx="0" cy="0"/>
        </a:xfrm>
      </p:grpSpPr>
      <p:pic>
        <p:nvPicPr>
          <p:cNvPr id="79" name="Google Shape;79;p32" descr="Light_yellow_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0" name="Google Shape;80;p32"/>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2"/>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32"/>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3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84" name="Google Shape;84;p32"/>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85" name="Google Shape;85;p32"/>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AND BULLETS ONLY SLIDE">
  <p:cSld name="1_TEXT AND BULLETS ONLY SLIDE">
    <p:spTree>
      <p:nvGrpSpPr>
        <p:cNvPr id="1" name="Shape 86"/>
        <p:cNvGrpSpPr/>
        <p:nvPr/>
      </p:nvGrpSpPr>
      <p:grpSpPr>
        <a:xfrm>
          <a:off x="0" y="0"/>
          <a:ext cx="0" cy="0"/>
          <a:chOff x="0" y="0"/>
          <a:chExt cx="0" cy="0"/>
        </a:xfrm>
      </p:grpSpPr>
      <p:pic>
        <p:nvPicPr>
          <p:cNvPr id="87" name="Google Shape;87;p33"/>
          <p:cNvPicPr preferRelativeResize="0"/>
          <p:nvPr/>
        </p:nvPicPr>
        <p:blipFill>
          <a:blip r:embed="rId2">
            <a:alphaModFix/>
          </a:blip>
          <a:stretch>
            <a:fillRect/>
          </a:stretch>
        </p:blipFill>
        <p:spPr>
          <a:xfrm>
            <a:off x="0" y="-17"/>
            <a:ext cx="9144000" cy="6858013"/>
          </a:xfrm>
          <a:prstGeom prst="rect">
            <a:avLst/>
          </a:prstGeom>
          <a:noFill/>
          <a:ln>
            <a:noFill/>
          </a:ln>
        </p:spPr>
      </p:pic>
      <p:sp>
        <p:nvSpPr>
          <p:cNvPr id="88" name="Google Shape;88;p3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33"/>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33"/>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3"/>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BULLETS AND 3x IMAGES SLIDE">
  <p:cSld name="TEXT,BULLETS AND 3x IMAGES SLIDE">
    <p:bg>
      <p:bgPr>
        <a:blipFill>
          <a:blip r:embed="rId2">
            <a:alphaModFix/>
          </a:blip>
          <a:stretch>
            <a:fillRect/>
          </a:stretch>
        </a:blipFill>
        <a:effectLst/>
      </p:bgPr>
    </p:bg>
    <p:spTree>
      <p:nvGrpSpPr>
        <p:cNvPr id="1" name="Shape 92"/>
        <p:cNvGrpSpPr/>
        <p:nvPr/>
      </p:nvGrpSpPr>
      <p:grpSpPr>
        <a:xfrm>
          <a:off x="0" y="0"/>
          <a:ext cx="0" cy="0"/>
          <a:chOff x="0" y="0"/>
          <a:chExt cx="0" cy="0"/>
        </a:xfrm>
      </p:grpSpPr>
      <p:pic>
        <p:nvPicPr>
          <p:cNvPr id="93" name="Google Shape;93;p34"/>
          <p:cNvPicPr preferRelativeResize="0"/>
          <p:nvPr/>
        </p:nvPicPr>
        <p:blipFill>
          <a:blip r:embed="rId2">
            <a:alphaModFix/>
          </a:blip>
          <a:stretch>
            <a:fillRect/>
          </a:stretch>
        </p:blipFill>
        <p:spPr>
          <a:xfrm>
            <a:off x="0" y="-17"/>
            <a:ext cx="9144000" cy="6858013"/>
          </a:xfrm>
          <a:prstGeom prst="rect">
            <a:avLst/>
          </a:prstGeom>
          <a:noFill/>
          <a:ln>
            <a:noFill/>
          </a:ln>
        </p:spPr>
      </p:pic>
      <p:sp>
        <p:nvSpPr>
          <p:cNvPr id="94" name="Google Shape;94;p3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3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3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34"/>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34"/>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34"/>
          <p:cNvSpPr>
            <a:spLocks noGrp="1"/>
          </p:cNvSpPr>
          <p:nvPr>
            <p:ph type="pic" idx="5"/>
          </p:nvPr>
        </p:nvSpPr>
        <p:spPr>
          <a:xfrm>
            <a:off x="4575174" y="3872521"/>
            <a:ext cx="4191413"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3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101" name="Google Shape;101;p34"/>
          <p:cNvPicPr preferRelativeResize="0"/>
          <p:nvPr/>
        </p:nvPicPr>
        <p:blipFill rotWithShape="1">
          <a:blip r:embed="rId3">
            <a:alphaModFix/>
          </a:blip>
          <a:srcRect/>
          <a:stretch/>
        </p:blipFill>
        <p:spPr>
          <a:xfrm>
            <a:off x="376420" y="1663383"/>
            <a:ext cx="318182" cy="3181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BULLETS AND 4x IMAGES SLIDE">
  <p:cSld name="1_TEXT,BULLETS AND 4x IMAGES SLIDE">
    <p:spTree>
      <p:nvGrpSpPr>
        <p:cNvPr id="1" name="Shape 102"/>
        <p:cNvGrpSpPr/>
        <p:nvPr/>
      </p:nvGrpSpPr>
      <p:grpSpPr>
        <a:xfrm>
          <a:off x="0" y="0"/>
          <a:ext cx="0" cy="0"/>
          <a:chOff x="0" y="0"/>
          <a:chExt cx="0" cy="0"/>
        </a:xfrm>
      </p:grpSpPr>
      <p:pic>
        <p:nvPicPr>
          <p:cNvPr id="103" name="Google Shape;103;p35"/>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04" name="Google Shape;104;p3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35"/>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35"/>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35"/>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35"/>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35"/>
          <p:cNvSpPr>
            <a:spLocks noGrp="1"/>
          </p:cNvSpPr>
          <p:nvPr>
            <p:ph type="pic" idx="5"/>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35"/>
          <p:cNvSpPr>
            <a:spLocks noGrp="1"/>
          </p:cNvSpPr>
          <p:nvPr>
            <p:ph type="pic" idx="6"/>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3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4x IMAGES SLIDE">
  <p:cSld name="TEXT AND 4x IMAGES SLIDE">
    <p:spTree>
      <p:nvGrpSpPr>
        <p:cNvPr id="1" name="Shape 112"/>
        <p:cNvGrpSpPr/>
        <p:nvPr/>
      </p:nvGrpSpPr>
      <p:grpSpPr>
        <a:xfrm>
          <a:off x="0" y="0"/>
          <a:ext cx="0" cy="0"/>
          <a:chOff x="0" y="0"/>
          <a:chExt cx="0" cy="0"/>
        </a:xfrm>
      </p:grpSpPr>
      <p:pic>
        <p:nvPicPr>
          <p:cNvPr id="113" name="Google Shape;113;p36"/>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14" name="Google Shape;114;p3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36"/>
          <p:cNvSpPr>
            <a:spLocks noGrp="1"/>
          </p:cNvSpPr>
          <p:nvPr>
            <p:ph type="pic" idx="2"/>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36"/>
          <p:cNvSpPr>
            <a:spLocks noGrp="1"/>
          </p:cNvSpPr>
          <p:nvPr>
            <p:ph type="pic" idx="3"/>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36"/>
          <p:cNvSpPr>
            <a:spLocks noGrp="1"/>
          </p:cNvSpPr>
          <p:nvPr>
            <p:ph type="pic" idx="4"/>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36"/>
          <p:cNvSpPr>
            <a:spLocks noGrp="1"/>
          </p:cNvSpPr>
          <p:nvPr>
            <p:ph type="pic" idx="5"/>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36"/>
          <p:cNvSpPr txBox="1">
            <a:spLocks noGrp="1"/>
          </p:cNvSpPr>
          <p:nvPr>
            <p:ph type="body" idx="6"/>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3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ONLY SLIDE">
  <p:cSld name="TEXT ONLY SLIDE">
    <p:spTree>
      <p:nvGrpSpPr>
        <p:cNvPr id="1" name="Shape 122"/>
        <p:cNvGrpSpPr/>
        <p:nvPr/>
      </p:nvGrpSpPr>
      <p:grpSpPr>
        <a:xfrm>
          <a:off x="0" y="0"/>
          <a:ext cx="0" cy="0"/>
          <a:chOff x="0" y="0"/>
          <a:chExt cx="0" cy="0"/>
        </a:xfrm>
      </p:grpSpPr>
      <p:pic>
        <p:nvPicPr>
          <p:cNvPr id="123" name="Google Shape;123;p37"/>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24" name="Google Shape;124;p3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37"/>
          <p:cNvSpPr txBox="1">
            <a:spLocks noGrp="1"/>
          </p:cNvSpPr>
          <p:nvPr>
            <p:ph type="body" idx="1"/>
          </p:nvPr>
        </p:nvSpPr>
        <p:spPr>
          <a:xfrm>
            <a:off x="374872" y="2066327"/>
            <a:ext cx="8391716"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37"/>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3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INGLE COLUMN TEXT WITH TABLE STYLE SLIDE">
  <p:cSld name="1_SINGLE COLUMN TEXT WITH TABLE STYLE SLIDE">
    <p:spTree>
      <p:nvGrpSpPr>
        <p:cNvPr id="1" name="Shape 128"/>
        <p:cNvGrpSpPr/>
        <p:nvPr/>
      </p:nvGrpSpPr>
      <p:grpSpPr>
        <a:xfrm>
          <a:off x="0" y="0"/>
          <a:ext cx="0" cy="0"/>
          <a:chOff x="0" y="0"/>
          <a:chExt cx="0" cy="0"/>
        </a:xfrm>
      </p:grpSpPr>
      <p:pic>
        <p:nvPicPr>
          <p:cNvPr id="129" name="Google Shape;129;p38"/>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30" name="Google Shape;130;p3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3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3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Google Shape;133;p38"/>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graphicFrame>
        <p:nvGraphicFramePr>
          <p:cNvPr id="134" name="Google Shape;134;p38"/>
          <p:cNvGraphicFramePr/>
          <p:nvPr/>
        </p:nvGraphicFramePr>
        <p:xfrm>
          <a:off x="4774642" y="2066327"/>
          <a:ext cx="4009000" cy="3950740"/>
        </p:xfrm>
        <a:graphic>
          <a:graphicData uri="http://schemas.openxmlformats.org/drawingml/2006/table">
            <a:tbl>
              <a:tblPr firstRow="1" bandRow="1">
                <a:noFill/>
                <a:tableStyleId>{FD503B27-5019-49FB-AFF7-2DC1955E1B85}</a:tableStyleId>
              </a:tblPr>
              <a:tblGrid>
                <a:gridCol w="2004500">
                  <a:extLst>
                    <a:ext uri="{9D8B030D-6E8A-4147-A177-3AD203B41FA5}">
                      <a16:colId xmlns:a16="http://schemas.microsoft.com/office/drawing/2014/main" val="20000"/>
                    </a:ext>
                  </a:extLst>
                </a:gridCol>
                <a:gridCol w="2004500">
                  <a:extLst>
                    <a:ext uri="{9D8B030D-6E8A-4147-A177-3AD203B41FA5}">
                      <a16:colId xmlns:a16="http://schemas.microsoft.com/office/drawing/2014/main" val="20001"/>
                    </a:ext>
                  </a:extLst>
                </a:gridCol>
              </a:tblGrid>
              <a:tr h="494925">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Pro</a:t>
                      </a:r>
                      <a:endParaRPr sz="1400" b="1" i="0">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Cons</a:t>
                      </a:r>
                      <a:endParaRPr sz="1400"/>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979650">
                <a:tc>
                  <a:txBody>
                    <a:bodyPr/>
                    <a:lstStyle/>
                    <a:p>
                      <a:pPr marL="0" marR="0" lvl="0" indent="0" algn="l" rtl="0">
                        <a:lnSpc>
                          <a:spcPct val="100000"/>
                        </a:lnSpc>
                        <a:spcBef>
                          <a:spcPts val="0"/>
                        </a:spcBef>
                        <a:spcAft>
                          <a:spcPts val="0"/>
                        </a:spcAft>
                        <a:buClr>
                          <a:srgbClr val="363E42"/>
                        </a:buClr>
                        <a:buSzPts val="1200"/>
                        <a:buFont typeface="Arial"/>
                        <a:buNone/>
                      </a:pPr>
                      <a:r>
                        <a:rPr lang="en-US" sz="1200" b="0" i="0" u="none" strike="noStrike" cap="none">
                          <a:solidFill>
                            <a:srgbClr val="363E42"/>
                          </a:solidFill>
                          <a:latin typeface="Arial"/>
                          <a:ea typeface="Arial"/>
                          <a:cs typeface="Arial"/>
                          <a:sym typeface="Arial"/>
                        </a:rPr>
                        <a:t>The number of seats directly reflects the number of votes cast </a:t>
                      </a:r>
                      <a:br>
                        <a:rPr lang="en-US" sz="1200" b="0" i="0" u="none" strike="noStrike" cap="none">
                          <a:solidFill>
                            <a:srgbClr val="363E42"/>
                          </a:solidFill>
                          <a:latin typeface="Arial"/>
                          <a:ea typeface="Arial"/>
                          <a:cs typeface="Arial"/>
                          <a:sym typeface="Arial"/>
                        </a:rPr>
                      </a:br>
                      <a:r>
                        <a:rPr lang="en-US" sz="1200" b="0" i="0" u="none" strike="noStrike" cap="none">
                          <a:solidFill>
                            <a:srgbClr val="363E42"/>
                          </a:solidFill>
                          <a:latin typeface="Arial"/>
                          <a:ea typeface="Arial"/>
                          <a:cs typeface="Arial"/>
                          <a:sym typeface="Arial"/>
                        </a:rPr>
                        <a:t>for each party</a:t>
                      </a:r>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Consensus politics isn’t always what voters want</a:t>
                      </a:r>
                      <a:endParaRPr sz="12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1"/>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Every vote counts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Gridlock - It can take longer for coalitions and minority governments to reach decisions.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2"/>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3"/>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4"/>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Balanced middle-way</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O LINKS SLIDE">
  <p:cSld name="VIDEO LINKS SLIDE">
    <p:spTree>
      <p:nvGrpSpPr>
        <p:cNvPr id="1" name="Shape 135"/>
        <p:cNvGrpSpPr/>
        <p:nvPr/>
      </p:nvGrpSpPr>
      <p:grpSpPr>
        <a:xfrm>
          <a:off x="0" y="0"/>
          <a:ext cx="0" cy="0"/>
          <a:chOff x="0" y="0"/>
          <a:chExt cx="0" cy="0"/>
        </a:xfrm>
      </p:grpSpPr>
      <p:pic>
        <p:nvPicPr>
          <p:cNvPr id="136" name="Google Shape;136;p39"/>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37" name="Google Shape;137;p3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39"/>
          <p:cNvSpPr txBox="1">
            <a:spLocks noGrp="1"/>
          </p:cNvSpPr>
          <p:nvPr>
            <p:ph type="body" idx="1"/>
          </p:nvPr>
        </p:nvSpPr>
        <p:spPr>
          <a:xfrm>
            <a:off x="374872" y="2066327"/>
            <a:ext cx="8408765"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39"/>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3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141" name="Google Shape;141;p39"/>
          <p:cNvPicPr preferRelativeResize="0"/>
          <p:nvPr/>
        </p:nvPicPr>
        <p:blipFill rotWithShape="1">
          <a:blip r:embed="rId3">
            <a:alphaModFix/>
          </a:blip>
          <a:srcRect/>
          <a:stretch/>
        </p:blipFill>
        <p:spPr>
          <a:xfrm>
            <a:off x="374874" y="1661304"/>
            <a:ext cx="321500" cy="32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NGLE FULL WIDTH IMAGE PAGE">
  <p:cSld name="SINGLE FULL WIDTH IMAGE PAGE">
    <p:bg>
      <p:bgPr>
        <a:blipFill>
          <a:blip r:embed="rId2">
            <a:alphaModFix/>
          </a:blip>
          <a:stretch>
            <a:fillRect/>
          </a:stretch>
        </a:blipFill>
        <a:effectLst/>
      </p:bgPr>
    </p:bg>
    <p:spTree>
      <p:nvGrpSpPr>
        <p:cNvPr id="1" name="Shape 18"/>
        <p:cNvGrpSpPr/>
        <p:nvPr/>
      </p:nvGrpSpPr>
      <p:grpSpPr>
        <a:xfrm>
          <a:off x="0" y="0"/>
          <a:ext cx="0" cy="0"/>
          <a:chOff x="0" y="0"/>
          <a:chExt cx="0" cy="0"/>
        </a:xfrm>
      </p:grpSpPr>
      <p:pic>
        <p:nvPicPr>
          <p:cNvPr id="19" name="Google Shape;19;p23"/>
          <p:cNvPicPr preferRelativeResize="0"/>
          <p:nvPr/>
        </p:nvPicPr>
        <p:blipFill>
          <a:blip r:embed="rId2">
            <a:alphaModFix/>
          </a:blip>
          <a:stretch>
            <a:fillRect/>
          </a:stretch>
        </p:blipFill>
        <p:spPr>
          <a:xfrm>
            <a:off x="0" y="0"/>
            <a:ext cx="9144000" cy="6858000"/>
          </a:xfrm>
          <a:prstGeom prst="rect">
            <a:avLst/>
          </a:prstGeom>
          <a:noFill/>
          <a:ln>
            <a:noFill/>
          </a:ln>
        </p:spPr>
      </p:pic>
      <p:sp>
        <p:nvSpPr>
          <p:cNvPr id="20" name="Google Shape;20;p2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3"/>
          <p:cNvSpPr>
            <a:spLocks noGrp="1"/>
          </p:cNvSpPr>
          <p:nvPr>
            <p:ph type="pic" idx="2"/>
          </p:nvPr>
        </p:nvSpPr>
        <p:spPr>
          <a:xfrm>
            <a:off x="374872" y="1663701"/>
            <a:ext cx="8391715" cy="4205896"/>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23"/>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CTION SLIDE">
  <p:cSld name="1_ACTION SLIDE">
    <p:spTree>
      <p:nvGrpSpPr>
        <p:cNvPr id="1" name="Shape 23"/>
        <p:cNvGrpSpPr/>
        <p:nvPr/>
      </p:nvGrpSpPr>
      <p:grpSpPr>
        <a:xfrm>
          <a:off x="0" y="0"/>
          <a:ext cx="0" cy="0"/>
          <a:chOff x="0" y="0"/>
          <a:chExt cx="0" cy="0"/>
        </a:xfrm>
      </p:grpSpPr>
      <p:pic>
        <p:nvPicPr>
          <p:cNvPr id="24" name="Google Shape;24;p24" descr="Activity_background_footprints.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 name="Google Shape;25;p2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2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2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pic>
        <p:nvPicPr>
          <p:cNvPr id="29" name="Google Shape;29;p24"/>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30" name="Google Shape;30;p24"/>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 SLIDE">
  <p:cSld name="QUESTION SLIDE">
    <p:spTree>
      <p:nvGrpSpPr>
        <p:cNvPr id="1" name="Shape 31"/>
        <p:cNvGrpSpPr/>
        <p:nvPr/>
      </p:nvGrpSpPr>
      <p:grpSpPr>
        <a:xfrm>
          <a:off x="0" y="0"/>
          <a:ext cx="0" cy="0"/>
          <a:chOff x="0" y="0"/>
          <a:chExt cx="0" cy="0"/>
        </a:xfrm>
      </p:grpSpPr>
      <p:pic>
        <p:nvPicPr>
          <p:cNvPr id="32" name="Google Shape;32;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 name="Google Shape;33;p25"/>
          <p:cNvSpPr txBox="1">
            <a:spLocks noGrp="1"/>
          </p:cNvSpPr>
          <p:nvPr>
            <p:ph type="body" idx="1"/>
          </p:nvPr>
        </p:nvSpPr>
        <p:spPr>
          <a:xfrm>
            <a:off x="374872" y="2066328"/>
            <a:ext cx="4137216" cy="372793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800"/>
              <a:buFont typeface="Arial"/>
              <a:buNone/>
              <a:defRPr sz="28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2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
        <p:nvSpPr>
          <p:cNvPr id="36" name="Google Shape;36;p25"/>
          <p:cNvSpPr txBox="1">
            <a:spLocks noGrp="1"/>
          </p:cNvSpPr>
          <p:nvPr>
            <p:ph type="body" idx="2"/>
          </p:nvPr>
        </p:nvSpPr>
        <p:spPr>
          <a:xfrm>
            <a:off x="877963" y="1679161"/>
            <a:ext cx="3634125"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7" name="Google Shape;37;p25"/>
          <p:cNvPicPr preferRelativeResize="0"/>
          <p:nvPr/>
        </p:nvPicPr>
        <p:blipFill rotWithShape="1">
          <a:blip r:embed="rId3">
            <a:alphaModFix/>
          </a:blip>
          <a:srcRect/>
          <a:stretch/>
        </p:blipFill>
        <p:spPr>
          <a:xfrm>
            <a:off x="374872" y="1663152"/>
            <a:ext cx="323810" cy="3238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E ELECTORAL SYSTEM SLIDE">
  <p:cSld name="1_THE ELECTORAL SYSTEM SLIDE">
    <p:spTree>
      <p:nvGrpSpPr>
        <p:cNvPr id="1" name="Shape 38"/>
        <p:cNvGrpSpPr/>
        <p:nvPr/>
      </p:nvGrpSpPr>
      <p:grpSpPr>
        <a:xfrm>
          <a:off x="0" y="0"/>
          <a:ext cx="0" cy="0"/>
          <a:chOff x="0" y="0"/>
          <a:chExt cx="0" cy="0"/>
        </a:xfrm>
      </p:grpSpPr>
      <p:pic>
        <p:nvPicPr>
          <p:cNvPr id="39" name="Google Shape;39;p26" descr="Light_yellow_5.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2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26"/>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2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pic>
        <p:nvPicPr>
          <p:cNvPr id="44" name="Google Shape;44;p26"/>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COLUMN TEXT ONLY SLIDE">
  <p:cSld name="SINGLE COLUMN TEXT ONLY SLIDE">
    <p:spTree>
      <p:nvGrpSpPr>
        <p:cNvPr id="1" name="Shape 45"/>
        <p:cNvGrpSpPr/>
        <p:nvPr/>
      </p:nvGrpSpPr>
      <p:grpSpPr>
        <a:xfrm>
          <a:off x="0" y="0"/>
          <a:ext cx="0" cy="0"/>
          <a:chOff x="0" y="0"/>
          <a:chExt cx="0" cy="0"/>
        </a:xfrm>
      </p:grpSpPr>
      <p:pic>
        <p:nvPicPr>
          <p:cNvPr id="46" name="Google Shape;46;p27"/>
          <p:cNvPicPr preferRelativeResize="0"/>
          <p:nvPr/>
        </p:nvPicPr>
        <p:blipFill>
          <a:blip r:embed="rId2">
            <a:alphaModFix/>
          </a:blip>
          <a:stretch>
            <a:fillRect/>
          </a:stretch>
        </p:blipFill>
        <p:spPr>
          <a:xfrm>
            <a:off x="0" y="-17"/>
            <a:ext cx="9144000" cy="6858013"/>
          </a:xfrm>
          <a:prstGeom prst="rect">
            <a:avLst/>
          </a:prstGeom>
          <a:noFill/>
          <a:ln>
            <a:noFill/>
          </a:ln>
        </p:spPr>
      </p:pic>
      <p:sp>
        <p:nvSpPr>
          <p:cNvPr id="47" name="Google Shape;47;p2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7"/>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27"/>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2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BULLETS AND 1x IMAGES SLIDE">
  <p:cSld name="1_TEXT,BULLETS AND 1x IMAGES SLIDE">
    <p:spTree>
      <p:nvGrpSpPr>
        <p:cNvPr id="1" name="Shape 51"/>
        <p:cNvGrpSpPr/>
        <p:nvPr/>
      </p:nvGrpSpPr>
      <p:grpSpPr>
        <a:xfrm>
          <a:off x="0" y="0"/>
          <a:ext cx="0" cy="0"/>
          <a:chOff x="0" y="0"/>
          <a:chExt cx="0" cy="0"/>
        </a:xfrm>
      </p:grpSpPr>
      <p:pic>
        <p:nvPicPr>
          <p:cNvPr id="52" name="Google Shape;52;p28"/>
          <p:cNvPicPr preferRelativeResize="0"/>
          <p:nvPr/>
        </p:nvPicPr>
        <p:blipFill>
          <a:blip r:embed="rId2">
            <a:alphaModFix/>
          </a:blip>
          <a:stretch>
            <a:fillRect/>
          </a:stretch>
        </p:blipFill>
        <p:spPr>
          <a:xfrm>
            <a:off x="0" y="-17"/>
            <a:ext cx="9144000" cy="6858013"/>
          </a:xfrm>
          <a:prstGeom prst="rect">
            <a:avLst/>
          </a:prstGeom>
          <a:noFill/>
          <a:ln>
            <a:noFill/>
          </a:ln>
        </p:spPr>
      </p:pic>
      <p:sp>
        <p:nvSpPr>
          <p:cNvPr id="53" name="Google Shape;53;p2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2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2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28"/>
          <p:cNvSpPr>
            <a:spLocks noGrp="1"/>
          </p:cNvSpPr>
          <p:nvPr>
            <p:ph type="pic" idx="3"/>
          </p:nvPr>
        </p:nvSpPr>
        <p:spPr>
          <a:xfrm>
            <a:off x="4575174" y="1663701"/>
            <a:ext cx="4191413" cy="4205896"/>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28"/>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OTE SLIDE">
  <p:cSld name="VOTE SLIDE">
    <p:spTree>
      <p:nvGrpSpPr>
        <p:cNvPr id="1" name="Shape 58"/>
        <p:cNvGrpSpPr/>
        <p:nvPr/>
      </p:nvGrpSpPr>
      <p:grpSpPr>
        <a:xfrm>
          <a:off x="0" y="0"/>
          <a:ext cx="0" cy="0"/>
          <a:chOff x="0" y="0"/>
          <a:chExt cx="0" cy="0"/>
        </a:xfrm>
      </p:grpSpPr>
      <p:pic>
        <p:nvPicPr>
          <p:cNvPr id="59" name="Google Shape;59;p29" descr="Light_yellow_4.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0" name="Google Shape;60;p2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9"/>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29"/>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2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64" name="Google Shape;64;p29"/>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INGLE FULL WIDTH IMAGE WITH PAGE TITLEPAGE">
  <p:cSld name="1_SINGLE FULL WIDTH IMAGE WITH PAGE TITLEPAGE">
    <p:spTree>
      <p:nvGrpSpPr>
        <p:cNvPr id="1" name="Shape 65"/>
        <p:cNvGrpSpPr/>
        <p:nvPr/>
      </p:nvGrpSpPr>
      <p:grpSpPr>
        <a:xfrm>
          <a:off x="0" y="0"/>
          <a:ext cx="0" cy="0"/>
          <a:chOff x="0" y="0"/>
          <a:chExt cx="0" cy="0"/>
        </a:xfrm>
      </p:grpSpPr>
      <p:pic>
        <p:nvPicPr>
          <p:cNvPr id="66" name="Google Shape;66;p30"/>
          <p:cNvPicPr preferRelativeResize="0"/>
          <p:nvPr/>
        </p:nvPicPr>
        <p:blipFill>
          <a:blip r:embed="rId2">
            <a:alphaModFix/>
          </a:blip>
          <a:stretch>
            <a:fillRect/>
          </a:stretch>
        </p:blipFill>
        <p:spPr>
          <a:xfrm>
            <a:off x="0" y="-17"/>
            <a:ext cx="9144000" cy="6858013"/>
          </a:xfrm>
          <a:prstGeom prst="rect">
            <a:avLst/>
          </a:prstGeom>
          <a:noFill/>
          <a:ln>
            <a:noFill/>
          </a:ln>
        </p:spPr>
      </p:pic>
      <p:sp>
        <p:nvSpPr>
          <p:cNvPr id="67" name="Google Shape;67;p30"/>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30"/>
          <p:cNvSpPr>
            <a:spLocks noGrp="1"/>
          </p:cNvSpPr>
          <p:nvPr>
            <p:ph type="pic" idx="2"/>
          </p:nvPr>
        </p:nvSpPr>
        <p:spPr>
          <a:xfrm>
            <a:off x="374872" y="2608263"/>
            <a:ext cx="8391715" cy="3261334"/>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30"/>
          <p:cNvSpPr txBox="1">
            <a:spLocks noGrp="1"/>
          </p:cNvSpPr>
          <p:nvPr>
            <p:ph type="body" idx="1"/>
          </p:nvPr>
        </p:nvSpPr>
        <p:spPr>
          <a:xfrm>
            <a:off x="374872" y="2066328"/>
            <a:ext cx="8391715" cy="541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30"/>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rtl="0">
              <a:spcBef>
                <a:spcPts val="0"/>
              </a:spcBef>
              <a:buNone/>
              <a:defRPr sz="1000" b="0" i="0" u="none" strike="noStrike" cap="none">
                <a:solidFill>
                  <a:srgbClr val="363E42"/>
                </a:solidFill>
                <a:latin typeface="Arial"/>
                <a:ea typeface="Arial"/>
                <a:cs typeface="Arial"/>
                <a:sym typeface="Arial"/>
              </a:defRPr>
            </a:lvl1pPr>
            <a:lvl2pPr marL="0" marR="0" lvl="1" indent="0" algn="r" rtl="0">
              <a:spcBef>
                <a:spcPts val="0"/>
              </a:spcBef>
              <a:buNone/>
              <a:defRPr sz="1000" b="0" i="0" u="none" strike="noStrike" cap="none">
                <a:solidFill>
                  <a:srgbClr val="363E42"/>
                </a:solidFill>
                <a:latin typeface="Arial"/>
                <a:ea typeface="Arial"/>
                <a:cs typeface="Arial"/>
                <a:sym typeface="Arial"/>
              </a:defRPr>
            </a:lvl2pPr>
            <a:lvl3pPr marL="0" marR="0" lvl="2" indent="0" algn="r" rtl="0">
              <a:spcBef>
                <a:spcPts val="0"/>
              </a:spcBef>
              <a:buNone/>
              <a:defRPr sz="1000" b="0" i="0" u="none" strike="noStrike" cap="none">
                <a:solidFill>
                  <a:srgbClr val="363E42"/>
                </a:solidFill>
                <a:latin typeface="Arial"/>
                <a:ea typeface="Arial"/>
                <a:cs typeface="Arial"/>
                <a:sym typeface="Arial"/>
              </a:defRPr>
            </a:lvl3pPr>
            <a:lvl4pPr marL="0" marR="0" lvl="3" indent="0" algn="r" rtl="0">
              <a:spcBef>
                <a:spcPts val="0"/>
              </a:spcBef>
              <a:buNone/>
              <a:defRPr sz="1000" b="0" i="0" u="none" strike="noStrike" cap="none">
                <a:solidFill>
                  <a:srgbClr val="363E42"/>
                </a:solidFill>
                <a:latin typeface="Arial"/>
                <a:ea typeface="Arial"/>
                <a:cs typeface="Arial"/>
                <a:sym typeface="Arial"/>
              </a:defRPr>
            </a:lvl4pPr>
            <a:lvl5pPr marL="0" marR="0" lvl="4" indent="0" algn="r" rtl="0">
              <a:spcBef>
                <a:spcPts val="0"/>
              </a:spcBef>
              <a:buNone/>
              <a:defRPr sz="1000" b="0" i="0" u="none" strike="noStrike" cap="none">
                <a:solidFill>
                  <a:srgbClr val="363E42"/>
                </a:solidFill>
                <a:latin typeface="Arial"/>
                <a:ea typeface="Arial"/>
                <a:cs typeface="Arial"/>
                <a:sym typeface="Arial"/>
              </a:defRPr>
            </a:lvl5pPr>
            <a:lvl6pPr marL="0" marR="0" lvl="5" indent="0" algn="r" rtl="0">
              <a:spcBef>
                <a:spcPts val="0"/>
              </a:spcBef>
              <a:buNone/>
              <a:defRPr sz="1000" b="0" i="0" u="none" strike="noStrike" cap="none">
                <a:solidFill>
                  <a:srgbClr val="363E42"/>
                </a:solidFill>
                <a:latin typeface="Arial"/>
                <a:ea typeface="Arial"/>
                <a:cs typeface="Arial"/>
                <a:sym typeface="Arial"/>
              </a:defRPr>
            </a:lvl6pPr>
            <a:lvl7pPr marL="0" marR="0" lvl="6" indent="0" algn="r" rtl="0">
              <a:spcBef>
                <a:spcPts val="0"/>
              </a:spcBef>
              <a:buNone/>
              <a:defRPr sz="1000" b="0" i="0" u="none" strike="noStrike" cap="none">
                <a:solidFill>
                  <a:srgbClr val="363E42"/>
                </a:solidFill>
                <a:latin typeface="Arial"/>
                <a:ea typeface="Arial"/>
                <a:cs typeface="Arial"/>
                <a:sym typeface="Arial"/>
              </a:defRPr>
            </a:lvl7pPr>
            <a:lvl8pPr marL="0" marR="0" lvl="7" indent="0" algn="r" rtl="0">
              <a:spcBef>
                <a:spcPts val="0"/>
              </a:spcBef>
              <a:buNone/>
              <a:defRPr sz="1000" b="0" i="0" u="none" strike="noStrike" cap="none">
                <a:solidFill>
                  <a:srgbClr val="363E42"/>
                </a:solidFill>
                <a:latin typeface="Arial"/>
                <a:ea typeface="Arial"/>
                <a:cs typeface="Arial"/>
                <a:sym typeface="Arial"/>
              </a:defRPr>
            </a:lvl8pPr>
            <a:lvl9pPr marL="0" marR="0" lvl="8" indent="0" algn="r" rtl="0">
              <a:spcBef>
                <a:spcPts val="0"/>
              </a:spcBef>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21" descr="White.jpg"/>
          <p:cNvPicPr preferRelativeResize="0"/>
          <p:nvPr/>
        </p:nvPicPr>
        <p:blipFill rotWithShape="1">
          <a:blip r:embed="rId20">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news/science-environment-45775309"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vm.tiktok.com/ZSJbQNTj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vm.tiktok.com/ZSJbQNTj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qj3T3oxcr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www.gov.uk/register-to-vote"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hyperlink" Target="https://registertovote.lond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gistertovote.lond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6600"/>
              <a:buFont typeface="Arial"/>
              <a:buNone/>
            </a:pPr>
            <a:r>
              <a:rPr lang="en-US"/>
              <a:t>Media Literacy</a:t>
            </a:r>
            <a:endParaRPr/>
          </a:p>
        </p:txBody>
      </p:sp>
      <p:sp>
        <p:nvSpPr>
          <p:cNvPr id="147" name="Google Shape;147;p1"/>
          <p:cNvSpPr txBox="1">
            <a:spLocks noGrp="1"/>
          </p:cNvSpPr>
          <p:nvPr>
            <p:ph type="subTitle" idx="1"/>
          </p:nvPr>
        </p:nvSpPr>
        <p:spPr>
          <a:xfrm>
            <a:off x="339430" y="2939017"/>
            <a:ext cx="8431508" cy="4102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1500"/>
              <a:buFont typeface="Arial"/>
              <a:buNone/>
            </a:pPr>
            <a:r>
              <a:rPr lang="en-US"/>
              <a:t>Lesson: Science and misinformation</a:t>
            </a:r>
            <a:endParaRPr/>
          </a:p>
        </p:txBody>
      </p:sp>
      <p:pic>
        <p:nvPicPr>
          <p:cNvPr id="2" name="Picture 2" descr="A picture containing text&#10;&#10;Description automatically generated">
            <a:extLst>
              <a:ext uri="{FF2B5EF4-FFF2-40B4-BE49-F238E27FC236}">
                <a16:creationId xmlns:a16="http://schemas.microsoft.com/office/drawing/2014/main" id="{DE297F3A-003C-47CB-86F0-3E1A1CCAAB34}"/>
              </a:ext>
            </a:extLst>
          </p:cNvPr>
          <p:cNvPicPr>
            <a:picLocks noChangeAspect="1"/>
          </p:cNvPicPr>
          <p:nvPr/>
        </p:nvPicPr>
        <p:blipFill>
          <a:blip r:embed="rId3"/>
          <a:stretch>
            <a:fillRect/>
          </a:stretch>
        </p:blipFill>
        <p:spPr>
          <a:xfrm>
            <a:off x="7394916" y="5817507"/>
            <a:ext cx="1747682" cy="9696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e5d7e6bece_0_100"/>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10</a:t>
            </a:fld>
            <a:endParaRPr/>
          </a:p>
        </p:txBody>
      </p:sp>
      <p:sp>
        <p:nvSpPr>
          <p:cNvPr id="227" name="Google Shape;227;ge5d7e6bece_0_100"/>
          <p:cNvSpPr txBox="1">
            <a:spLocks noGrp="1"/>
          </p:cNvSpPr>
          <p:nvPr>
            <p:ph type="body" idx="1"/>
          </p:nvPr>
        </p:nvSpPr>
        <p:spPr>
          <a:xfrm>
            <a:off x="3782750" y="1645919"/>
            <a:ext cx="5001000" cy="466505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363E42"/>
                </a:solidFill>
                <a:highlight>
                  <a:schemeClr val="lt1"/>
                </a:highlight>
              </a:rPr>
              <a:t>Does a cold winter mean that global warming is over?</a:t>
            </a:r>
            <a:endParaRPr>
              <a:solidFill>
                <a:srgbClr val="363E42"/>
              </a:solidFill>
              <a:highlight>
                <a:schemeClr val="lt1"/>
              </a:highlight>
            </a:endParaRPr>
          </a:p>
          <a:p>
            <a:pPr marL="0" lvl="0" indent="0" algn="l" rtl="0">
              <a:lnSpc>
                <a:spcPct val="115000"/>
              </a:lnSpc>
              <a:spcBef>
                <a:spcPts val="400"/>
              </a:spcBef>
              <a:spcAft>
                <a:spcPts val="0"/>
              </a:spcAft>
              <a:buClr>
                <a:schemeClr val="dk1"/>
              </a:buClr>
              <a:buSzPts val="1100"/>
              <a:buFont typeface="Arial"/>
              <a:buNone/>
            </a:pPr>
            <a:r>
              <a:rPr lang="en-US" sz="1400">
                <a:solidFill>
                  <a:srgbClr val="363E42"/>
                </a:solidFill>
                <a:highlight>
                  <a:schemeClr val="lt1"/>
                </a:highlight>
              </a:rPr>
              <a:t>No</a:t>
            </a:r>
            <a:r>
              <a:rPr lang="en-US" sz="1400" b="0">
                <a:solidFill>
                  <a:srgbClr val="363E42"/>
                </a:solidFill>
                <a:highlight>
                  <a:schemeClr val="lt1"/>
                </a:highlight>
              </a:rPr>
              <a:t>. Scientists say that severe winter weather is still to be expected from time to time. That kind of weather happens even during a long-term warming trend for the planet.</a:t>
            </a:r>
            <a:endParaRPr sz="1400" b="0">
              <a:solidFill>
                <a:srgbClr val="363E42"/>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1400" b="0">
                <a:solidFill>
                  <a:srgbClr val="363E42"/>
                </a:solidFill>
                <a:highlight>
                  <a:schemeClr val="lt1"/>
                </a:highlight>
              </a:rPr>
              <a:t>(</a:t>
            </a:r>
            <a:r>
              <a:rPr lang="en-US" sz="1400">
                <a:solidFill>
                  <a:srgbClr val="363E42"/>
                </a:solidFill>
                <a:highlight>
                  <a:schemeClr val="lt1"/>
                </a:highlight>
              </a:rPr>
              <a:t>Source</a:t>
            </a:r>
            <a:r>
              <a:rPr lang="en-US" sz="1400" b="0">
                <a:solidFill>
                  <a:srgbClr val="363E42"/>
                </a:solidFill>
                <a:highlight>
                  <a:schemeClr val="lt1"/>
                </a:highlight>
              </a:rPr>
              <a:t>: NASA)</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u="sng">
                <a:solidFill>
                  <a:srgbClr val="363E42"/>
                </a:solidFill>
                <a:highlight>
                  <a:schemeClr val="lt1"/>
                </a:highlight>
              </a:rPr>
              <a:t>Weather </a:t>
            </a:r>
            <a:r>
              <a:rPr lang="en-US" sz="1400" b="0">
                <a:solidFill>
                  <a:srgbClr val="363E42"/>
                </a:solidFill>
                <a:highlight>
                  <a:schemeClr val="lt1"/>
                </a:highlight>
              </a:rPr>
              <a:t>refers to atmospheric conditions that occur locally over short periods of time, </a:t>
            </a:r>
            <a:r>
              <a:rPr lang="en-US" sz="1400" b="0" err="1">
                <a:solidFill>
                  <a:srgbClr val="363E42"/>
                </a:solidFill>
                <a:highlight>
                  <a:schemeClr val="lt1"/>
                </a:highlight>
              </a:rPr>
              <a:t>eg.</a:t>
            </a:r>
            <a:r>
              <a:rPr lang="en-US" sz="1400" b="0">
                <a:solidFill>
                  <a:srgbClr val="363E42"/>
                </a:solidFill>
                <a:highlight>
                  <a:schemeClr val="lt1"/>
                </a:highlight>
              </a:rPr>
              <a:t> rain, snow, clouds, winds, etc. </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u="sng">
                <a:solidFill>
                  <a:srgbClr val="363E42"/>
                </a:solidFill>
                <a:highlight>
                  <a:schemeClr val="lt1"/>
                </a:highlight>
              </a:rPr>
              <a:t>Climate</a:t>
            </a:r>
            <a:r>
              <a:rPr lang="en-US" sz="1400" b="0">
                <a:solidFill>
                  <a:srgbClr val="363E42"/>
                </a:solidFill>
                <a:highlight>
                  <a:schemeClr val="lt1"/>
                </a:highlight>
              </a:rPr>
              <a:t>, on the other hand, refers to the long-term regional or even global average of temperature, humidity and rainfall patterns over seasons, years or decades. </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u="sng">
                <a:solidFill>
                  <a:srgbClr val="363E42"/>
                </a:solidFill>
                <a:highlight>
                  <a:schemeClr val="lt1"/>
                </a:highlight>
              </a:rPr>
              <a:t>Global warming </a:t>
            </a:r>
            <a:r>
              <a:rPr lang="en-US" sz="1400" b="0">
                <a:solidFill>
                  <a:srgbClr val="363E42"/>
                </a:solidFill>
                <a:highlight>
                  <a:schemeClr val="lt1"/>
                </a:highlight>
              </a:rPr>
              <a:t>is the long-term heating of Earth’s climate due to human activities, primarily fossil fuel burning.</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a:solidFill>
                  <a:srgbClr val="363E42"/>
                </a:solidFill>
                <a:highlight>
                  <a:schemeClr val="lt1"/>
                </a:highlight>
              </a:rPr>
              <a:t>We are currently in a </a:t>
            </a:r>
            <a:r>
              <a:rPr lang="en-US" sz="1400">
                <a:solidFill>
                  <a:srgbClr val="363E42"/>
                </a:solidFill>
                <a:highlight>
                  <a:schemeClr val="lt1"/>
                </a:highlight>
              </a:rPr>
              <a:t>climate emergency</a:t>
            </a:r>
            <a:r>
              <a:rPr lang="en-US" sz="1400" b="0">
                <a:solidFill>
                  <a:srgbClr val="363E42"/>
                </a:solidFill>
                <a:highlight>
                  <a:schemeClr val="lt1"/>
                </a:highlight>
              </a:rPr>
              <a:t> and the United Nations says we could have </a:t>
            </a:r>
            <a:r>
              <a:rPr lang="en-US" sz="1400">
                <a:solidFill>
                  <a:srgbClr val="363E42"/>
                </a:solidFill>
                <a:highlight>
                  <a:schemeClr val="lt1"/>
                </a:highlight>
                <a:uFill>
                  <a:noFill/>
                </a:uFill>
                <a:hlinkClick r:id="rId3">
                  <a:extLst>
                    <a:ext uri="{A12FA001-AC4F-418D-AE19-62706E023703}">
                      <ahyp:hlinkClr xmlns:ahyp="http://schemas.microsoft.com/office/drawing/2018/hyperlinkcolor" val="tx"/>
                    </a:ext>
                  </a:extLst>
                </a:hlinkClick>
              </a:rPr>
              <a:t>just 11 years left</a:t>
            </a:r>
            <a:r>
              <a:rPr lang="en-US" sz="1400">
                <a:solidFill>
                  <a:srgbClr val="363E42"/>
                </a:solidFill>
                <a:highlight>
                  <a:schemeClr val="lt1"/>
                </a:highlight>
              </a:rPr>
              <a:t> </a:t>
            </a:r>
            <a:r>
              <a:rPr lang="en-US" sz="1400" b="0">
                <a:solidFill>
                  <a:srgbClr val="363E42"/>
                </a:solidFill>
                <a:highlight>
                  <a:schemeClr val="lt1"/>
                </a:highlight>
              </a:rPr>
              <a:t>to limit a climate change catastrophe.</a:t>
            </a:r>
            <a:endParaRPr sz="1400" b="0">
              <a:solidFill>
                <a:srgbClr val="363E42"/>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400" b="0">
              <a:solidFill>
                <a:srgbClr val="222222"/>
              </a:solidFill>
              <a:highlight>
                <a:schemeClr val="lt1"/>
              </a:highlight>
            </a:endParaRPr>
          </a:p>
          <a:p>
            <a:pPr marL="0" lvl="0" indent="0" algn="ctr" rtl="0">
              <a:spcBef>
                <a:spcPts val="0"/>
              </a:spcBef>
              <a:spcAft>
                <a:spcPts val="0"/>
              </a:spcAft>
              <a:buClr>
                <a:srgbClr val="363E42"/>
              </a:buClr>
              <a:buSzPts val="2200"/>
              <a:buFont typeface="Arial"/>
              <a:buNone/>
            </a:pPr>
            <a:endParaRPr b="0"/>
          </a:p>
        </p:txBody>
      </p:sp>
      <p:sp>
        <p:nvSpPr>
          <p:cNvPr id="228" name="Google Shape;228;ge5d7e6bece_0_100"/>
          <p:cNvSpPr/>
          <p:nvPr/>
        </p:nvSpPr>
        <p:spPr>
          <a:xfrm>
            <a:off x="360250" y="2324700"/>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pic>
        <p:nvPicPr>
          <p:cNvPr id="229" name="Google Shape;229;ge5d7e6bece_0_100"/>
          <p:cNvPicPr preferRelativeResize="0"/>
          <p:nvPr/>
        </p:nvPicPr>
        <p:blipFill>
          <a:blip r:embed="rId4">
            <a:alphaModFix/>
          </a:blip>
          <a:stretch>
            <a:fillRect/>
          </a:stretch>
        </p:blipFill>
        <p:spPr>
          <a:xfrm>
            <a:off x="360250" y="4282596"/>
            <a:ext cx="3073500" cy="1432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e5d7e6bece_0_10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11</a:t>
            </a:fld>
            <a:endParaRPr/>
          </a:p>
        </p:txBody>
      </p:sp>
      <p:sp>
        <p:nvSpPr>
          <p:cNvPr id="235" name="Google Shape;235;ge5d7e6bece_0_107"/>
          <p:cNvSpPr/>
          <p:nvPr/>
        </p:nvSpPr>
        <p:spPr>
          <a:xfrm>
            <a:off x="379051" y="2900207"/>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sp>
        <p:nvSpPr>
          <p:cNvPr id="236" name="Google Shape;236;ge5d7e6bece_0_107"/>
          <p:cNvSpPr/>
          <p:nvPr/>
        </p:nvSpPr>
        <p:spPr>
          <a:xfrm>
            <a:off x="5701390" y="2900207"/>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pic>
        <p:nvPicPr>
          <p:cNvPr id="237" name="Google Shape;237;ge5d7e6bece_0_107"/>
          <p:cNvPicPr preferRelativeResize="0"/>
          <p:nvPr/>
        </p:nvPicPr>
        <p:blipFill>
          <a:blip r:embed="rId3">
            <a:alphaModFix/>
          </a:blip>
          <a:stretch>
            <a:fillRect/>
          </a:stretch>
        </p:blipFill>
        <p:spPr>
          <a:xfrm rot="8">
            <a:off x="3464046" y="1643834"/>
            <a:ext cx="2215900" cy="3939345"/>
          </a:xfrm>
          <a:prstGeom prst="rect">
            <a:avLst/>
          </a:prstGeom>
          <a:noFill/>
          <a:ln>
            <a:noFill/>
          </a:ln>
        </p:spPr>
      </p:pic>
      <p:pic>
        <p:nvPicPr>
          <p:cNvPr id="238" name="Google Shape;238;ge5d7e6bece_0_107">
            <a:hlinkClick r:id="rId4"/>
          </p:cNvPr>
          <p:cNvPicPr preferRelativeResize="0"/>
          <p:nvPr/>
        </p:nvPicPr>
        <p:blipFill>
          <a:blip r:embed="rId5">
            <a:alphaModFix/>
          </a:blip>
          <a:stretch>
            <a:fillRect/>
          </a:stretch>
        </p:blipFill>
        <p:spPr>
          <a:xfrm>
            <a:off x="3775161" y="2206906"/>
            <a:ext cx="1593675" cy="2833675"/>
          </a:xfrm>
          <a:prstGeom prst="rect">
            <a:avLst/>
          </a:prstGeom>
          <a:noFill/>
          <a:ln>
            <a:noFill/>
          </a:ln>
        </p:spPr>
      </p:pic>
      <p:sp>
        <p:nvSpPr>
          <p:cNvPr id="239" name="Google Shape;239;ge5d7e6bece_0_107"/>
          <p:cNvSpPr txBox="1"/>
          <p:nvPr/>
        </p:nvSpPr>
        <p:spPr>
          <a:xfrm>
            <a:off x="2828544" y="5480824"/>
            <a:ext cx="3243456"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000000"/>
                </a:solidFill>
              </a:rPr>
              <a:t>https://vm.tiktok.com/ZSJbQNTjp/</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e5d7e6bece_0_11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12</a:t>
            </a:fld>
            <a:endParaRPr/>
          </a:p>
        </p:txBody>
      </p:sp>
      <p:sp>
        <p:nvSpPr>
          <p:cNvPr id="245" name="Google Shape;245;ge5d7e6bece_0_117"/>
          <p:cNvSpPr/>
          <p:nvPr/>
        </p:nvSpPr>
        <p:spPr>
          <a:xfrm>
            <a:off x="360250" y="1864379"/>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pic>
        <p:nvPicPr>
          <p:cNvPr id="246" name="Google Shape;246;ge5d7e6bece_0_117"/>
          <p:cNvPicPr preferRelativeResize="0"/>
          <p:nvPr/>
        </p:nvPicPr>
        <p:blipFill>
          <a:blip r:embed="rId3">
            <a:alphaModFix/>
          </a:blip>
          <a:stretch>
            <a:fillRect/>
          </a:stretch>
        </p:blipFill>
        <p:spPr>
          <a:xfrm rot="8">
            <a:off x="969172" y="3135802"/>
            <a:ext cx="1786050" cy="3175171"/>
          </a:xfrm>
          <a:prstGeom prst="rect">
            <a:avLst/>
          </a:prstGeom>
          <a:noFill/>
          <a:ln>
            <a:noFill/>
          </a:ln>
        </p:spPr>
      </p:pic>
      <p:pic>
        <p:nvPicPr>
          <p:cNvPr id="247" name="Google Shape;247;ge5d7e6bece_0_117">
            <a:hlinkClick r:id="rId4"/>
          </p:cNvPr>
          <p:cNvPicPr preferRelativeResize="0"/>
          <p:nvPr/>
        </p:nvPicPr>
        <p:blipFill>
          <a:blip r:embed="rId5">
            <a:alphaModFix/>
          </a:blip>
          <a:stretch>
            <a:fillRect/>
          </a:stretch>
        </p:blipFill>
        <p:spPr>
          <a:xfrm>
            <a:off x="1219935" y="3307721"/>
            <a:ext cx="1284527" cy="2283985"/>
          </a:xfrm>
          <a:prstGeom prst="rect">
            <a:avLst/>
          </a:prstGeom>
          <a:noFill/>
          <a:ln>
            <a:noFill/>
          </a:ln>
        </p:spPr>
      </p:pic>
      <p:sp>
        <p:nvSpPr>
          <p:cNvPr id="248" name="Google Shape;248;ge5d7e6bece_0_117"/>
          <p:cNvSpPr txBox="1">
            <a:spLocks noGrp="1"/>
          </p:cNvSpPr>
          <p:nvPr>
            <p:ph type="body" idx="1"/>
          </p:nvPr>
        </p:nvSpPr>
        <p:spPr>
          <a:xfrm>
            <a:off x="3782750" y="1767840"/>
            <a:ext cx="5001000" cy="4543134"/>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n-US">
                <a:solidFill>
                  <a:srgbClr val="363E42"/>
                </a:solidFill>
                <a:highlight>
                  <a:schemeClr val="lt1"/>
                </a:highlight>
              </a:rPr>
              <a:t>Are healthy people at risk of dying from taking the Covid-19 vaccine? </a:t>
            </a:r>
            <a:endParaRPr>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a:solidFill>
                  <a:srgbClr val="363E42"/>
                </a:solidFill>
                <a:highlight>
                  <a:schemeClr val="lt1"/>
                </a:highlight>
              </a:rPr>
              <a:t>No. Various studies across the world have investigated the side effects of vaccines and proven that only a VERY small percentage of individuals have had severe side effects, let alone died, from the vaccines. The news platform this individual uses to defend his argument, eventually discredits this information.</a:t>
            </a:r>
            <a:endParaRPr sz="1400" b="0">
              <a:solidFill>
                <a:srgbClr val="363E42"/>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400" b="0">
              <a:solidFill>
                <a:srgbClr val="222222"/>
              </a:solidFill>
              <a:highlight>
                <a:schemeClr val="lt1"/>
              </a:highlight>
            </a:endParaRPr>
          </a:p>
          <a:p>
            <a:pPr marL="0" lvl="0" indent="0" algn="ctr" rtl="0">
              <a:spcBef>
                <a:spcPts val="0"/>
              </a:spcBef>
              <a:spcAft>
                <a:spcPts val="0"/>
              </a:spcAft>
              <a:buClr>
                <a:srgbClr val="363E42"/>
              </a:buClr>
              <a:buSzPts val="2200"/>
              <a:buFont typeface="Arial"/>
              <a:buNone/>
            </a:pPr>
            <a:endParaRPr b="0"/>
          </a:p>
        </p:txBody>
      </p:sp>
      <p:pic>
        <p:nvPicPr>
          <p:cNvPr id="249" name="Google Shape;249;ge5d7e6bece_0_117"/>
          <p:cNvPicPr preferRelativeResize="0"/>
          <p:nvPr/>
        </p:nvPicPr>
        <p:blipFill>
          <a:blip r:embed="rId6">
            <a:alphaModFix/>
          </a:blip>
          <a:stretch>
            <a:fillRect/>
          </a:stretch>
        </p:blipFill>
        <p:spPr>
          <a:xfrm>
            <a:off x="3782750" y="4229980"/>
            <a:ext cx="4902725" cy="189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e5d7e6bece_0_14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13</a:t>
            </a:fld>
            <a:endParaRPr/>
          </a:p>
        </p:txBody>
      </p:sp>
      <p:sp>
        <p:nvSpPr>
          <p:cNvPr id="255" name="Google Shape;255;ge5d7e6bece_0_147"/>
          <p:cNvSpPr txBox="1">
            <a:spLocks noGrp="1"/>
          </p:cNvSpPr>
          <p:nvPr>
            <p:ph type="body" idx="1"/>
          </p:nvPr>
        </p:nvSpPr>
        <p:spPr>
          <a:xfrm>
            <a:off x="374874" y="1641817"/>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Covid-19 Vaccines - protecting everyone</a:t>
            </a:r>
            <a:endParaRPr b="0"/>
          </a:p>
        </p:txBody>
      </p:sp>
      <p:pic>
        <p:nvPicPr>
          <p:cNvPr id="256" name="Google Shape;256;ge5d7e6bece_0_147"/>
          <p:cNvPicPr preferRelativeResize="0"/>
          <p:nvPr/>
        </p:nvPicPr>
        <p:blipFill rotWithShape="1">
          <a:blip r:embed="rId3">
            <a:alphaModFix/>
          </a:blip>
          <a:srcRect b="9074"/>
          <a:stretch/>
        </p:blipFill>
        <p:spPr>
          <a:xfrm>
            <a:off x="2956249" y="2475517"/>
            <a:ext cx="1313175" cy="1288025"/>
          </a:xfrm>
          <a:prstGeom prst="rect">
            <a:avLst/>
          </a:prstGeom>
          <a:noFill/>
          <a:ln>
            <a:noFill/>
          </a:ln>
        </p:spPr>
      </p:pic>
      <p:sp>
        <p:nvSpPr>
          <p:cNvPr id="257" name="Google Shape;257;ge5d7e6bece_0_147"/>
          <p:cNvSpPr/>
          <p:nvPr/>
        </p:nvSpPr>
        <p:spPr>
          <a:xfrm>
            <a:off x="536580" y="2315772"/>
            <a:ext cx="2287500" cy="2203032"/>
          </a:xfrm>
          <a:prstGeom prst="ellipse">
            <a:avLst/>
          </a:prstGeom>
          <a:solidFill>
            <a:srgbClr val="00AEEF"/>
          </a:solidFill>
          <a:ln w="28575" cap="flat" cmpd="sng">
            <a:solidFill>
              <a:srgbClr val="00AE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ge5d7e6bece_0_147"/>
          <p:cNvPicPr preferRelativeResize="0"/>
          <p:nvPr/>
        </p:nvPicPr>
        <p:blipFill rotWithShape="1">
          <a:blip r:embed="rId4">
            <a:alphaModFix/>
          </a:blip>
          <a:srcRect l="12447" t="10477" r="12069" b="18776"/>
          <a:stretch/>
        </p:blipFill>
        <p:spPr>
          <a:xfrm>
            <a:off x="7418051" y="3012154"/>
            <a:ext cx="1188600" cy="1180425"/>
          </a:xfrm>
          <a:prstGeom prst="rect">
            <a:avLst/>
          </a:prstGeom>
          <a:noFill/>
          <a:ln>
            <a:noFill/>
          </a:ln>
        </p:spPr>
      </p:pic>
      <p:sp>
        <p:nvSpPr>
          <p:cNvPr id="259" name="Google Shape;259;ge5d7e6bece_0_147"/>
          <p:cNvSpPr/>
          <p:nvPr/>
        </p:nvSpPr>
        <p:spPr>
          <a:xfrm>
            <a:off x="2556518" y="3570291"/>
            <a:ext cx="2636419" cy="2456900"/>
          </a:xfrm>
          <a:prstGeom prst="ellipse">
            <a:avLst/>
          </a:prstGeom>
          <a:solidFill>
            <a:srgbClr val="F8E71C"/>
          </a:solidFill>
          <a:ln w="28575" cap="flat" cmpd="sng">
            <a:solidFill>
              <a:srgbClr val="F8E7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e5d7e6bece_0_147"/>
          <p:cNvSpPr/>
          <p:nvPr/>
        </p:nvSpPr>
        <p:spPr>
          <a:xfrm>
            <a:off x="6662044" y="3913467"/>
            <a:ext cx="1944600" cy="1944600"/>
          </a:xfrm>
          <a:prstGeom prst="ellipse">
            <a:avLst/>
          </a:prstGeom>
          <a:solidFill>
            <a:srgbClr val="0F9D58"/>
          </a:solidFill>
          <a:ln w="28575" cap="flat" cmpd="sng">
            <a:solidFill>
              <a:srgbClr val="0F9D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e5d7e6bece_0_147"/>
          <p:cNvSpPr/>
          <p:nvPr/>
        </p:nvSpPr>
        <p:spPr>
          <a:xfrm>
            <a:off x="4726337" y="2247979"/>
            <a:ext cx="1944600" cy="1944600"/>
          </a:xfrm>
          <a:prstGeom prst="ellipse">
            <a:avLst/>
          </a:prstGeom>
          <a:solidFill>
            <a:schemeClr val="accent4">
              <a:lumMod val="60000"/>
              <a:lumOff val="40000"/>
            </a:schemeClr>
          </a:solidFill>
          <a:ln w="28575" cap="flat" cmpd="sng">
            <a:solidFill>
              <a:srgbClr val="EB1E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ge5d7e6bece_0_147"/>
          <p:cNvPicPr preferRelativeResize="0"/>
          <p:nvPr/>
        </p:nvPicPr>
        <p:blipFill>
          <a:blip r:embed="rId5">
            <a:alphaModFix/>
          </a:blip>
          <a:stretch>
            <a:fillRect/>
          </a:stretch>
        </p:blipFill>
        <p:spPr>
          <a:xfrm>
            <a:off x="537350" y="4430536"/>
            <a:ext cx="1706401" cy="982024"/>
          </a:xfrm>
          <a:prstGeom prst="rect">
            <a:avLst/>
          </a:prstGeom>
          <a:noFill/>
          <a:ln>
            <a:noFill/>
          </a:ln>
        </p:spPr>
      </p:pic>
      <p:pic>
        <p:nvPicPr>
          <p:cNvPr id="263" name="Google Shape;263;ge5d7e6bece_0_147"/>
          <p:cNvPicPr preferRelativeResize="0"/>
          <p:nvPr/>
        </p:nvPicPr>
        <p:blipFill>
          <a:blip r:embed="rId6">
            <a:alphaModFix/>
          </a:blip>
          <a:stretch>
            <a:fillRect/>
          </a:stretch>
        </p:blipFill>
        <p:spPr>
          <a:xfrm>
            <a:off x="5325106" y="3913467"/>
            <a:ext cx="1239975" cy="1239975"/>
          </a:xfrm>
          <a:prstGeom prst="rect">
            <a:avLst/>
          </a:prstGeom>
          <a:noFill/>
          <a:ln>
            <a:noFill/>
          </a:ln>
        </p:spPr>
      </p:pic>
      <p:sp>
        <p:nvSpPr>
          <p:cNvPr id="264" name="Google Shape;264;ge5d7e6bece_0_147"/>
          <p:cNvSpPr txBox="1">
            <a:spLocks noGrp="1"/>
          </p:cNvSpPr>
          <p:nvPr>
            <p:ph type="body" idx="1"/>
          </p:nvPr>
        </p:nvSpPr>
        <p:spPr>
          <a:xfrm>
            <a:off x="4620481" y="2821495"/>
            <a:ext cx="1944600" cy="83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63E42"/>
              </a:buClr>
              <a:buSzPts val="2200"/>
              <a:buFont typeface="Arial"/>
              <a:buNone/>
            </a:pPr>
            <a:r>
              <a:rPr lang="en-US" sz="1400" b="0">
                <a:solidFill>
                  <a:schemeClr val="tx1"/>
                </a:solidFill>
              </a:rPr>
              <a:t>Vaccines stop us </a:t>
            </a:r>
          </a:p>
          <a:p>
            <a:pPr marL="0" lvl="0" indent="0" algn="ctr" rtl="0">
              <a:spcBef>
                <a:spcPts val="0"/>
              </a:spcBef>
              <a:spcAft>
                <a:spcPts val="0"/>
              </a:spcAft>
              <a:buClr>
                <a:srgbClr val="363E42"/>
              </a:buClr>
              <a:buSzPts val="2200"/>
              <a:buFont typeface="Arial"/>
              <a:buNone/>
            </a:pPr>
            <a:r>
              <a:rPr lang="en-US" sz="1400" b="0">
                <a:solidFill>
                  <a:schemeClr val="tx1"/>
                </a:solidFill>
              </a:rPr>
              <a:t>getting ill </a:t>
            </a:r>
            <a:endParaRPr sz="1400" b="0">
              <a:solidFill>
                <a:schemeClr val="tx1"/>
              </a:solidFill>
            </a:endParaRPr>
          </a:p>
          <a:p>
            <a:pPr marL="0" lvl="0" indent="0" algn="ctr" rtl="0">
              <a:spcBef>
                <a:spcPts val="0"/>
              </a:spcBef>
              <a:spcAft>
                <a:spcPts val="0"/>
              </a:spcAft>
              <a:buClr>
                <a:srgbClr val="363E42"/>
              </a:buClr>
              <a:buSzPts val="2200"/>
              <a:buFont typeface="Arial"/>
              <a:buNone/>
            </a:pPr>
            <a:r>
              <a:rPr lang="en-US" sz="1400" b="0">
                <a:solidFill>
                  <a:schemeClr val="tx1"/>
                </a:solidFill>
              </a:rPr>
              <a:t>and dying</a:t>
            </a:r>
            <a:endParaRPr sz="1400" b="0">
              <a:solidFill>
                <a:schemeClr val="tx1"/>
              </a:solidFill>
            </a:endParaRPr>
          </a:p>
        </p:txBody>
      </p:sp>
      <p:sp>
        <p:nvSpPr>
          <p:cNvPr id="265" name="Google Shape;265;ge5d7e6bece_0_147"/>
          <p:cNvSpPr txBox="1">
            <a:spLocks noGrp="1"/>
          </p:cNvSpPr>
          <p:nvPr>
            <p:ph type="body" idx="1"/>
          </p:nvPr>
        </p:nvSpPr>
        <p:spPr>
          <a:xfrm>
            <a:off x="2730977" y="4244226"/>
            <a:ext cx="2287500" cy="1718599"/>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Vaccines protect others that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can’t be vaccinated.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Some people with weakened immune systems or with some medical conditions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can’t be vaccinated.</a:t>
            </a:r>
            <a:endParaRPr sz="1500" b="0"/>
          </a:p>
        </p:txBody>
      </p:sp>
      <p:sp>
        <p:nvSpPr>
          <p:cNvPr id="266" name="Google Shape;266;ge5d7e6bece_0_147"/>
          <p:cNvSpPr txBox="1">
            <a:spLocks noGrp="1"/>
          </p:cNvSpPr>
          <p:nvPr>
            <p:ph type="body" idx="1"/>
          </p:nvPr>
        </p:nvSpPr>
        <p:spPr>
          <a:xfrm>
            <a:off x="6662050" y="4571575"/>
            <a:ext cx="1944600" cy="83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300" b="0">
                <a:solidFill>
                  <a:srgbClr val="111111"/>
                </a:solidFill>
                <a:latin typeface="+mn-lt"/>
                <a:ea typeface="Verdana"/>
                <a:cs typeface="Verdana"/>
                <a:sym typeface="Verdana"/>
              </a:rPr>
              <a:t>Vaccines reduce the chance </a:t>
            </a:r>
            <a:endParaRPr sz="1300" b="0">
              <a:solidFill>
                <a:srgbClr val="111111"/>
              </a:solidFill>
              <a:latin typeface="+mn-lt"/>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US" sz="1300" b="0">
                <a:solidFill>
                  <a:srgbClr val="111111"/>
                </a:solidFill>
                <a:latin typeface="+mn-lt"/>
                <a:ea typeface="Verdana"/>
                <a:cs typeface="Verdana"/>
                <a:sym typeface="Verdana"/>
              </a:rPr>
              <a:t>of mutations and </a:t>
            </a:r>
            <a:endParaRPr sz="1300" b="0">
              <a:solidFill>
                <a:srgbClr val="111111"/>
              </a:solidFill>
              <a:latin typeface="+mn-lt"/>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US" sz="1300" b="0">
                <a:solidFill>
                  <a:srgbClr val="111111"/>
                </a:solidFill>
                <a:latin typeface="+mn-lt"/>
                <a:ea typeface="Verdana"/>
                <a:cs typeface="Verdana"/>
                <a:sym typeface="Verdana"/>
              </a:rPr>
              <a:t>scary variants </a:t>
            </a:r>
            <a:endParaRPr sz="1400" b="0">
              <a:latin typeface="+mn-lt"/>
            </a:endParaRPr>
          </a:p>
        </p:txBody>
      </p:sp>
      <p:sp>
        <p:nvSpPr>
          <p:cNvPr id="267" name="Google Shape;267;ge5d7e6bece_0_147"/>
          <p:cNvSpPr txBox="1">
            <a:spLocks noGrp="1"/>
          </p:cNvSpPr>
          <p:nvPr>
            <p:ph type="body" idx="1"/>
          </p:nvPr>
        </p:nvSpPr>
        <p:spPr>
          <a:xfrm>
            <a:off x="770545" y="2548713"/>
            <a:ext cx="1879579" cy="1809708"/>
          </a:xfrm>
          <a:prstGeom prst="rect">
            <a:avLst/>
          </a:prstGeom>
          <a:noFill/>
          <a:ln>
            <a:noFill/>
          </a:ln>
        </p:spPr>
        <p:txBody>
          <a:bodyPr spcFirstLastPara="1" wrap="square" lIns="0" tIns="0" rIns="0" bIns="0" anchor="t" anchorCtr="0">
            <a:noAutofit/>
          </a:bodyPr>
          <a:lstStyle/>
          <a:p>
            <a:pPr marL="0" indent="0" algn="ctr">
              <a:lnSpc>
                <a:spcPct val="115000"/>
              </a:lnSpc>
              <a:buClr>
                <a:schemeClr val="dk1"/>
              </a:buClr>
              <a:buSzPts val="1100"/>
            </a:pPr>
            <a:r>
              <a:rPr lang="en-US" sz="1400" b="0">
                <a:solidFill>
                  <a:srgbClr val="111111"/>
                </a:solidFill>
              </a:rPr>
              <a:t>Vaccines create collective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immunity through vaccination, NOT uncontrolled exposure, and thus reduce spread of viruses.</a:t>
            </a:r>
            <a:endParaRPr sz="15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e5d7e6bece_0_17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14</a:t>
            </a:fld>
            <a:endParaRPr/>
          </a:p>
        </p:txBody>
      </p:sp>
      <p:sp>
        <p:nvSpPr>
          <p:cNvPr id="273" name="Google Shape;273;ge5d7e6bece_0_178"/>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FAQ:</a:t>
            </a:r>
            <a:endParaRPr/>
          </a:p>
        </p:txBody>
      </p:sp>
      <p:sp>
        <p:nvSpPr>
          <p:cNvPr id="274" name="Google Shape;274;ge5d7e6bece_0_178"/>
          <p:cNvSpPr txBox="1">
            <a:spLocks noGrp="1"/>
          </p:cNvSpPr>
          <p:nvPr>
            <p:ph type="body" idx="2"/>
          </p:nvPr>
        </p:nvSpPr>
        <p:spPr>
          <a:xfrm>
            <a:off x="374875" y="2598350"/>
            <a:ext cx="4089900" cy="279051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a:solidFill>
                  <a:schemeClr val="dk1"/>
                </a:solidFill>
              </a:rPr>
              <a:t>Watch the following video from </a:t>
            </a:r>
            <a:endParaRPr>
              <a:solidFill>
                <a:schemeClr val="dk1"/>
              </a:solidFill>
            </a:endParaRPr>
          </a:p>
          <a:p>
            <a:pPr marL="0" lvl="0" indent="0" algn="l" rtl="0">
              <a:lnSpc>
                <a:spcPct val="115000"/>
              </a:lnSpc>
              <a:spcBef>
                <a:spcPts val="0"/>
              </a:spcBef>
              <a:spcAft>
                <a:spcPts val="0"/>
              </a:spcAft>
              <a:buNone/>
            </a:pPr>
            <a:r>
              <a:rPr lang="en-US">
                <a:solidFill>
                  <a:schemeClr val="dk1"/>
                </a:solidFill>
              </a:rPr>
              <a:t>Shout Out UK on how to </a:t>
            </a:r>
            <a:endParaRPr>
              <a:solidFill>
                <a:schemeClr val="dk1"/>
              </a:solidFill>
            </a:endParaRPr>
          </a:p>
          <a:p>
            <a:pPr marL="0" lvl="0" indent="0" algn="l" rtl="0">
              <a:lnSpc>
                <a:spcPct val="115000"/>
              </a:lnSpc>
              <a:spcBef>
                <a:spcPts val="0"/>
              </a:spcBef>
              <a:spcAft>
                <a:spcPts val="0"/>
              </a:spcAft>
              <a:buNone/>
            </a:pPr>
            <a:r>
              <a:rPr lang="en-US">
                <a:solidFill>
                  <a:schemeClr val="dk1"/>
                </a:solidFill>
              </a:rPr>
              <a:t>REVIEW mis-/ disinformation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R</a:t>
            </a:r>
            <a:r>
              <a:rPr lang="en-US">
                <a:solidFill>
                  <a:schemeClr val="dk1"/>
                </a:solidFill>
              </a:rPr>
              <a:t>eputation</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E</a:t>
            </a:r>
            <a:r>
              <a:rPr lang="en-US">
                <a:solidFill>
                  <a:schemeClr val="dk1"/>
                </a:solidFill>
              </a:rPr>
              <a:t>vidence</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V</a:t>
            </a:r>
            <a:r>
              <a:rPr lang="en-US">
                <a:solidFill>
                  <a:schemeClr val="dk1"/>
                </a:solidFill>
              </a:rPr>
              <a:t>erification</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I</a:t>
            </a:r>
            <a:r>
              <a:rPr lang="en-US">
                <a:solidFill>
                  <a:schemeClr val="dk1"/>
                </a:solidFill>
              </a:rPr>
              <a:t>ntent</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E</a:t>
            </a:r>
            <a:r>
              <a:rPr lang="en-US">
                <a:solidFill>
                  <a:schemeClr val="dk1"/>
                </a:solidFill>
              </a:rPr>
              <a:t>motions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600" b="1">
                <a:solidFill>
                  <a:schemeClr val="dk1"/>
                </a:solidFill>
              </a:rPr>
              <a:t>W</a:t>
            </a:r>
            <a:r>
              <a:rPr lang="en-US">
                <a:solidFill>
                  <a:schemeClr val="dk1"/>
                </a:solidFill>
              </a:rPr>
              <a:t>eight it up</a:t>
            </a:r>
          </a:p>
          <a:p>
            <a:pPr marL="0" lvl="0" indent="0" algn="l" rtl="0">
              <a:lnSpc>
                <a:spcPct val="100000"/>
              </a:lnSpc>
              <a:spcBef>
                <a:spcPts val="0"/>
              </a:spcBef>
              <a:spcAft>
                <a:spcPts val="0"/>
              </a:spcAft>
              <a:buClr>
                <a:schemeClr val="dk1"/>
              </a:buClr>
              <a:buSzPts val="1400"/>
              <a:buFont typeface="Arial"/>
              <a:buNone/>
            </a:pPr>
            <a:endParaRPr lang="en-US">
              <a:solidFill>
                <a:schemeClr val="dk1"/>
              </a:solidFill>
              <a:highlight>
                <a:schemeClr val="lt1"/>
              </a:highlight>
            </a:endParaRPr>
          </a:p>
          <a:p>
            <a:pPr marL="0" lvl="0" indent="0">
              <a:lnSpc>
                <a:spcPct val="100000"/>
              </a:lnSpc>
              <a:buClr>
                <a:schemeClr val="dk1"/>
              </a:buClr>
              <a:buSzPts val="1400"/>
              <a:buNone/>
            </a:pPr>
            <a:endParaRPr lang="en-GB">
              <a:solidFill>
                <a:srgbClr val="0A0A0A"/>
              </a:solidFill>
            </a:endParaRPr>
          </a:p>
          <a:p>
            <a:pPr marL="0" lvl="0" indent="0">
              <a:lnSpc>
                <a:spcPct val="100000"/>
              </a:lnSpc>
              <a:buClr>
                <a:schemeClr val="dk1"/>
              </a:buClr>
              <a:buSzPts val="1400"/>
              <a:buNone/>
            </a:pPr>
            <a:endParaRPr lang="en-GB">
              <a:solidFill>
                <a:srgbClr val="0A0A0A"/>
              </a:solidFill>
            </a:endParaRPr>
          </a:p>
          <a:p>
            <a:pPr marL="0" lvl="0" indent="0">
              <a:lnSpc>
                <a:spcPct val="100000"/>
              </a:lnSpc>
              <a:buClr>
                <a:schemeClr val="dk1"/>
              </a:buClr>
              <a:buSzPts val="1400"/>
              <a:buNone/>
            </a:pPr>
            <a:endParaRPr lang="en-GB">
              <a:solidFill>
                <a:srgbClr val="0A0A0A"/>
              </a:solidFill>
            </a:endParaRPr>
          </a:p>
        </p:txBody>
      </p:sp>
      <p:pic>
        <p:nvPicPr>
          <p:cNvPr id="275" name="Google Shape;275;ge5d7e6bece_0_178" descr="We live in a world where information is very easy to fabricate. So how can you verify if something is real or not? Now more than ever, media literacy (the ability to critically analyse information) is critical for us as citizens and for our democracy to function. This video explains how you should REVIEW any information received, what to watch out for and how to guard yourself against possible misinformation. The REVIEW concept was created by ACT teachers Helen Blachford &amp; Bryden Joy.&#10;&#10;This video is part of a resource pack created and designed by Shout Out UK, supported by the US Embassy in London and in collaboration with the Association For Citizenship Teaching.&#10;&#10;For more info: https://www.shoutoutuk.org/media-literacy/" title="How to REVIEW information before you share it">
            <a:hlinkClick r:id="rId3"/>
          </p:cNvPr>
          <p:cNvPicPr preferRelativeResize="0"/>
          <p:nvPr/>
        </p:nvPicPr>
        <p:blipFill>
          <a:blip r:embed="rId4">
            <a:alphaModFix/>
          </a:blip>
          <a:stretch>
            <a:fillRect/>
          </a:stretch>
        </p:blipFill>
        <p:spPr>
          <a:xfrm>
            <a:off x="3413750" y="1764460"/>
            <a:ext cx="5369940" cy="4050679"/>
          </a:xfrm>
          <a:prstGeom prst="rect">
            <a:avLst/>
          </a:prstGeom>
          <a:noFill/>
          <a:ln>
            <a:noFill/>
          </a:ln>
        </p:spPr>
      </p:pic>
      <p:sp>
        <p:nvSpPr>
          <p:cNvPr id="2" name="TextBox 1">
            <a:extLst>
              <a:ext uri="{FF2B5EF4-FFF2-40B4-BE49-F238E27FC236}">
                <a16:creationId xmlns:a16="http://schemas.microsoft.com/office/drawing/2014/main" id="{6511E221-4B18-476E-A8E1-12E78CF1BEC6}"/>
              </a:ext>
            </a:extLst>
          </p:cNvPr>
          <p:cNvSpPr txBox="1"/>
          <p:nvPr/>
        </p:nvSpPr>
        <p:spPr>
          <a:xfrm>
            <a:off x="3791712" y="5987972"/>
            <a:ext cx="4486656" cy="492443"/>
          </a:xfrm>
          <a:prstGeom prst="rect">
            <a:avLst/>
          </a:prstGeom>
          <a:noFill/>
        </p:spPr>
        <p:txBody>
          <a:bodyPr wrap="square" rtlCol="0">
            <a:spAutoFit/>
          </a:bodyPr>
          <a:lstStyle/>
          <a:p>
            <a:r>
              <a:rPr lang="en-GB" sz="1200">
                <a:solidFill>
                  <a:srgbClr val="0A0A0A"/>
                </a:solidFill>
              </a:rPr>
              <a:t>https://www.youtube.com/watch?app=desktop&amp;v=oqj3T3oxcrk</a:t>
            </a:r>
            <a:endParaRPr lang="en-GB" sz="1200">
              <a:solidFill>
                <a:srgbClr val="0A0A0A"/>
              </a:solidFill>
              <a:highlight>
                <a:schemeClr val="lt1"/>
              </a:highlight>
            </a:endParaRPr>
          </a:p>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15</a:t>
            </a:fld>
            <a:endParaRPr/>
          </a:p>
        </p:txBody>
      </p:sp>
      <p:sp>
        <p:nvSpPr>
          <p:cNvPr id="281" name="Google Shape;281;p9"/>
          <p:cNvSpPr txBox="1">
            <a:spLocks noGrp="1"/>
          </p:cNvSpPr>
          <p:nvPr>
            <p:ph type="body" idx="1"/>
          </p:nvPr>
        </p:nvSpPr>
        <p:spPr>
          <a:xfrm>
            <a:off x="374872" y="1943441"/>
            <a:ext cx="4008900" cy="6609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Looking to the future:</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282" name="Google Shape;282;p9"/>
          <p:cNvSpPr txBox="1">
            <a:spLocks noGrp="1"/>
          </p:cNvSpPr>
          <p:nvPr>
            <p:ph type="body" idx="2"/>
          </p:nvPr>
        </p:nvSpPr>
        <p:spPr>
          <a:xfrm>
            <a:off x="367624" y="2474976"/>
            <a:ext cx="8408700" cy="32430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Disinformation is deliberately created with the intent to cause harm, while misinformation is incorrect information shared by people who believe it to be true.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indent="0">
              <a:lnSpc>
                <a:spcPct val="115000"/>
              </a:lnSpc>
              <a:buNone/>
            </a:pPr>
            <a:r>
              <a:rPr lang="en-US" dirty="0">
                <a:solidFill>
                  <a:schemeClr val="dk1"/>
                </a:solidFill>
              </a:rPr>
              <a:t>Be aware that misinformation and disinformation are created and centered on big issues such as: </a:t>
            </a:r>
            <a:endParaRPr lang="en-US">
              <a:solidFill>
                <a:schemeClr val="dk1"/>
              </a:solidFill>
            </a:endParaRPr>
          </a:p>
          <a:p>
            <a:pPr marL="0" lvl="0" indent="0" algn="l" rtl="0">
              <a:lnSpc>
                <a:spcPct val="115000"/>
              </a:lnSpc>
              <a:spcBef>
                <a:spcPts val="0"/>
              </a:spcBef>
              <a:spcAft>
                <a:spcPts val="0"/>
              </a:spcAft>
              <a:buNone/>
            </a:pPr>
            <a:r>
              <a:rPr lang="en-US" dirty="0">
                <a:solidFill>
                  <a:schemeClr val="dk1"/>
                </a:solidFill>
              </a:rPr>
              <a:t>people's identities </a:t>
            </a:r>
            <a:endParaRPr>
              <a:solidFill>
                <a:schemeClr val="dk1"/>
              </a:solidFill>
            </a:endParaRPr>
          </a:p>
          <a:p>
            <a:pPr>
              <a:lnSpc>
                <a:spcPct val="115000"/>
              </a:lnSpc>
              <a:buClr>
                <a:schemeClr val="dk1"/>
              </a:buClr>
            </a:pPr>
            <a:r>
              <a:rPr lang="en-US" dirty="0">
                <a:solidFill>
                  <a:schemeClr val="dk1"/>
                </a:solidFill>
              </a:rPr>
              <a:t>climate change denial</a:t>
            </a:r>
            <a:endParaRPr dirty="0">
              <a:solidFill>
                <a:schemeClr val="dk1"/>
              </a:solidFill>
            </a:endParaRPr>
          </a:p>
          <a:p>
            <a:pPr marL="457200" lvl="0" indent="-326390" algn="l" rtl="0">
              <a:lnSpc>
                <a:spcPct val="115000"/>
              </a:lnSpc>
              <a:spcBef>
                <a:spcPts val="0"/>
              </a:spcBef>
              <a:spcAft>
                <a:spcPts val="0"/>
              </a:spcAft>
              <a:buClr>
                <a:schemeClr val="dk1"/>
              </a:buClr>
              <a:buSzPts val="1540"/>
              <a:buChar char="•"/>
            </a:pPr>
            <a:r>
              <a:rPr lang="en-US" dirty="0">
                <a:solidFill>
                  <a:schemeClr val="dk1"/>
                </a:solidFill>
              </a:rPr>
              <a:t>voting and elections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Most fabricated content usually tries to play to your emotions. Always double-check images, social media posts and news articles before you react or share them.</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When in doubt, remember to </a:t>
            </a:r>
            <a:r>
              <a:rPr lang="en-US" b="1" dirty="0">
                <a:solidFill>
                  <a:schemeClr val="dk1"/>
                </a:solidFill>
              </a:rPr>
              <a:t>REVIEW</a:t>
            </a:r>
            <a:r>
              <a:rPr lang="en-US" dirty="0">
                <a:solidFill>
                  <a:schemeClr val="dk1"/>
                </a:solidFill>
              </a:rPr>
              <a:t>.</a:t>
            </a:r>
            <a:endParaRPr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e5d7e6bece_0_19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16</a:t>
            </a:fld>
            <a:endParaRPr/>
          </a:p>
        </p:txBody>
      </p:sp>
      <p:sp>
        <p:nvSpPr>
          <p:cNvPr id="288" name="Google Shape;288;ge5d7e6bece_0_195"/>
          <p:cNvSpPr txBox="1">
            <a:spLocks noGrp="1"/>
          </p:cNvSpPr>
          <p:nvPr>
            <p:ph type="body" idx="1"/>
          </p:nvPr>
        </p:nvSpPr>
        <p:spPr>
          <a:xfrm>
            <a:off x="374876" y="1804415"/>
            <a:ext cx="5530500" cy="6444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solidFill>
                  <a:srgbClr val="363E42"/>
                </a:solidFill>
              </a:rPr>
              <a:t>The facts about WHO can and </a:t>
            </a:r>
            <a:endParaRPr>
              <a:solidFill>
                <a:srgbClr val="363E42"/>
              </a:solidFill>
            </a:endParaRPr>
          </a:p>
          <a:p>
            <a:pPr marL="0" lvl="0" indent="0" algn="l" rtl="0">
              <a:lnSpc>
                <a:spcPct val="100000"/>
              </a:lnSpc>
              <a:spcBef>
                <a:spcPts val="0"/>
              </a:spcBef>
              <a:spcAft>
                <a:spcPts val="0"/>
              </a:spcAft>
              <a:buClr>
                <a:srgbClr val="363E42"/>
              </a:buClr>
              <a:buSzPts val="2200"/>
              <a:buFont typeface="Arial"/>
              <a:buNone/>
            </a:pPr>
            <a:r>
              <a:rPr lang="en-US">
                <a:solidFill>
                  <a:srgbClr val="363E42"/>
                </a:solidFill>
              </a:rPr>
              <a:t>HOW to register to vote: </a:t>
            </a:r>
            <a:endParaRPr>
              <a:solidFill>
                <a:srgbClr val="363E42"/>
              </a:solidFill>
            </a:endParaRPr>
          </a:p>
        </p:txBody>
      </p:sp>
      <p:sp>
        <p:nvSpPr>
          <p:cNvPr id="289" name="Google Shape;289;ge5d7e6bece_0_195"/>
          <p:cNvSpPr txBox="1">
            <a:spLocks noGrp="1"/>
          </p:cNvSpPr>
          <p:nvPr>
            <p:ph type="body" idx="2"/>
          </p:nvPr>
        </p:nvSpPr>
        <p:spPr>
          <a:xfrm>
            <a:off x="374875" y="2791968"/>
            <a:ext cx="4089900" cy="3432470"/>
          </a:xfrm>
          <a:prstGeom prst="rect">
            <a:avLst/>
          </a:prstGeom>
          <a:noFill/>
          <a:ln>
            <a:noFill/>
          </a:ln>
        </p:spPr>
        <p:txBody>
          <a:bodyPr spcFirstLastPara="1" wrap="square" lIns="0" tIns="0" rIns="0" bIns="0" anchor="t" anchorCtr="0">
            <a:noAutofit/>
          </a:bodyPr>
          <a:lstStyle/>
          <a:p>
            <a:pPr marL="457200" lvl="0" indent="-326390" algn="l" rtl="0">
              <a:lnSpc>
                <a:spcPct val="115000"/>
              </a:lnSpc>
              <a:spcBef>
                <a:spcPts val="0"/>
              </a:spcBef>
              <a:spcAft>
                <a:spcPts val="0"/>
              </a:spcAft>
              <a:buClr>
                <a:schemeClr val="dk1"/>
              </a:buClr>
              <a:buSzPts val="1540"/>
              <a:buChar char="•"/>
            </a:pPr>
            <a:r>
              <a:rPr lang="en-US">
                <a:solidFill>
                  <a:schemeClr val="dk1"/>
                </a:solidFill>
              </a:rPr>
              <a:t>1 in 3 young Londoners (16 to 25 year olds)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are </a:t>
            </a:r>
            <a:r>
              <a:rPr lang="en-US" b="1">
                <a:solidFill>
                  <a:schemeClr val="dk1"/>
                </a:solidFill>
              </a:rPr>
              <a:t>not</a:t>
            </a:r>
            <a:r>
              <a:rPr lang="en-US">
                <a:solidFill>
                  <a:schemeClr val="dk1"/>
                </a:solidFill>
              </a:rPr>
              <a:t> registered to vote</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Black, Asian, ethnic minority and migrant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Londoners, private and social renters are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less likely to be registered to vote and, hence,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less likely to be heard </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To register to vote in London, you have to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be aged 16 or over (</a:t>
            </a:r>
            <a:r>
              <a:rPr lang="en-US" i="1">
                <a:solidFill>
                  <a:schemeClr val="dk1"/>
                </a:solidFill>
              </a:rPr>
              <a:t>you can vote at 18</a:t>
            </a:r>
            <a:r>
              <a:rPr lang="en-US">
                <a:solidFill>
                  <a:schemeClr val="dk1"/>
                </a:solidFill>
              </a:rPr>
              <a:t>),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be a British, Irish, EU or Commonwealth</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citizen, have a London address</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Now you know the facts, </a:t>
            </a:r>
            <a:r>
              <a:rPr lang="en-US" b="1" i="1">
                <a:solidFill>
                  <a:schemeClr val="dk1"/>
                </a:solidFill>
              </a:rPr>
              <a:t>get heard</a:t>
            </a:r>
            <a:r>
              <a:rPr lang="en-US">
                <a:solidFill>
                  <a:schemeClr val="dk1"/>
                </a:solidFill>
              </a:rPr>
              <a:t>!</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rgbClr val="111111"/>
              </a:solidFill>
              <a:latin typeface="Verdana"/>
              <a:ea typeface="Verdana"/>
              <a:cs typeface="Verdana"/>
              <a:sym typeface="Verdana"/>
            </a:endParaRPr>
          </a:p>
        </p:txBody>
      </p:sp>
      <p:pic>
        <p:nvPicPr>
          <p:cNvPr id="290" name="Google Shape;290;ge5d7e6bece_0_195"/>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291" name="Google Shape;291;ge5d7e6bece_0_195"/>
          <p:cNvPicPr preferRelativeResize="0"/>
          <p:nvPr/>
        </p:nvPicPr>
        <p:blipFill>
          <a:blip r:embed="rId4">
            <a:alphaModFix/>
          </a:blip>
          <a:stretch>
            <a:fillRect/>
          </a:stretch>
        </p:blipFill>
        <p:spPr>
          <a:xfrm>
            <a:off x="4988376" y="2126622"/>
            <a:ext cx="3500298" cy="361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0"/>
          <p:cNvSpPr txBox="1">
            <a:spLocks noGrp="1"/>
          </p:cNvSpPr>
          <p:nvPr>
            <p:ph type="body" idx="1"/>
          </p:nvPr>
        </p:nvSpPr>
        <p:spPr>
          <a:xfrm>
            <a:off x="374871" y="1735675"/>
            <a:ext cx="6244869" cy="51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sz="1800"/>
              <a:t>LONDON WON’T BE THE SAME WITHOUT YOUR VOICE.</a:t>
            </a:r>
            <a:endParaRPr sz="1800"/>
          </a:p>
        </p:txBody>
      </p:sp>
      <p:sp>
        <p:nvSpPr>
          <p:cNvPr id="297" name="Google Shape;297;p20"/>
          <p:cNvSpPr txBox="1">
            <a:spLocks noGrp="1"/>
          </p:cNvSpPr>
          <p:nvPr>
            <p:ph type="body" idx="2"/>
          </p:nvPr>
        </p:nvSpPr>
        <p:spPr>
          <a:xfrm>
            <a:off x="374874" y="2160005"/>
            <a:ext cx="6244866" cy="1495200"/>
          </a:xfrm>
          <a:prstGeom prst="rect">
            <a:avLst/>
          </a:prstGeom>
          <a:noFill/>
          <a:ln>
            <a:noFill/>
          </a:ln>
        </p:spPr>
        <p:txBody>
          <a:bodyPr spcFirstLastPara="1" wrap="square" lIns="0" tIns="0" rIns="0" bIns="0" anchor="t" anchorCtr="0">
            <a:noAutofit/>
          </a:bodyPr>
          <a:lstStyle/>
          <a:p>
            <a:pPr marL="0" indent="0">
              <a:lnSpc>
                <a:spcPct val="115000"/>
              </a:lnSpc>
              <a:buClr>
                <a:schemeClr val="dk1"/>
              </a:buClr>
              <a:buSzPts val="1100"/>
            </a:pPr>
            <a:r>
              <a:rPr lang="en-US" b="1" dirty="0">
                <a:solidFill>
                  <a:schemeClr val="dk1"/>
                </a:solidFill>
              </a:rPr>
              <a:t>Register to vote at: </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u="sng" dirty="0">
                <a:solidFill>
                  <a:srgbClr val="0070C0"/>
                </a:solidFill>
                <a:hlinkClick r:id="rId3">
                  <a:extLst>
                    <a:ext uri="{A12FA001-AC4F-418D-AE19-62706E023703}">
                      <ahyp:hlinkClr xmlns:ahyp="http://schemas.microsoft.com/office/drawing/2018/hyperlinkcolor" val="tx"/>
                    </a:ext>
                  </a:extLst>
                </a:hlinkClick>
              </a:rPr>
              <a:t>www.gov.uk/register-to-vote</a:t>
            </a:r>
            <a:endParaRPr dirty="0">
              <a:solidFill>
                <a:srgbClr val="0070C0"/>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You can find more education and social media resources on the London Voter Registration Week Hub:</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u="sng" dirty="0">
                <a:solidFill>
                  <a:srgbClr val="0070C0"/>
                </a:solidFill>
                <a:hlinkClick r:id="rId4">
                  <a:extLst>
                    <a:ext uri="{A12FA001-AC4F-418D-AE19-62706E023703}">
                      <ahyp:hlinkClr xmlns:ahyp="http://schemas.microsoft.com/office/drawing/2018/hyperlinkcolor" val="tx"/>
                    </a:ext>
                  </a:extLst>
                </a:hlinkClick>
              </a:rPr>
              <a:t>https://registertovote.london/</a:t>
            </a:r>
            <a:endParaRPr sz="1000" b="1" dirty="0">
              <a:solidFill>
                <a:srgbClr val="0070C0"/>
              </a:solidFill>
            </a:endParaRPr>
          </a:p>
        </p:txBody>
      </p:sp>
      <p:pic>
        <p:nvPicPr>
          <p:cNvPr id="2" name="Picture 2" descr="A picture containing text&#10;&#10;Description automatically generated">
            <a:extLst>
              <a:ext uri="{FF2B5EF4-FFF2-40B4-BE49-F238E27FC236}">
                <a16:creationId xmlns:a16="http://schemas.microsoft.com/office/drawing/2014/main" id="{19F440F7-9D78-4653-A8FD-7E98ADAECACD}"/>
              </a:ext>
            </a:extLst>
          </p:cNvPr>
          <p:cNvPicPr>
            <a:picLocks noChangeAspect="1"/>
          </p:cNvPicPr>
          <p:nvPr/>
        </p:nvPicPr>
        <p:blipFill>
          <a:blip r:embed="rId5"/>
          <a:stretch>
            <a:fillRect/>
          </a:stretch>
        </p:blipFill>
        <p:spPr>
          <a:xfrm>
            <a:off x="7394915" y="5811750"/>
            <a:ext cx="1747683" cy="9696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2</a:t>
            </a:fld>
            <a:endParaRPr/>
          </a:p>
        </p:txBody>
      </p:sp>
      <p:sp>
        <p:nvSpPr>
          <p:cNvPr id="153" name="Google Shape;153;p13"/>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Media Literacy: </a:t>
            </a:r>
            <a:br>
              <a:rPr lang="en-US"/>
            </a:br>
            <a:r>
              <a:rPr lang="en-US"/>
              <a:t>Why does it matter?</a:t>
            </a:r>
            <a:endParaRPr/>
          </a:p>
        </p:txBody>
      </p:sp>
      <p:sp>
        <p:nvSpPr>
          <p:cNvPr id="154" name="Google Shape;154;p13"/>
          <p:cNvSpPr txBox="1">
            <a:spLocks noGrp="1"/>
          </p:cNvSpPr>
          <p:nvPr>
            <p:ph type="body" idx="2"/>
          </p:nvPr>
        </p:nvSpPr>
        <p:spPr>
          <a:xfrm>
            <a:off x="374875" y="2598350"/>
            <a:ext cx="4089899" cy="3271500"/>
          </a:xfrm>
          <a:prstGeom prst="rect">
            <a:avLst/>
          </a:prstGeom>
          <a:noFill/>
          <a:ln>
            <a:noFill/>
          </a:ln>
        </p:spPr>
        <p:txBody>
          <a:bodyPr spcFirstLastPara="1" wrap="square" lIns="0" tIns="0" rIns="0" bIns="0" anchor="t" anchorCtr="0">
            <a:noAutofit/>
          </a:bodyPr>
          <a:lstStyle/>
          <a:p>
            <a:pPr marL="0" indent="0">
              <a:lnSpc>
                <a:spcPct val="115000"/>
              </a:lnSpc>
              <a:buClr>
                <a:schemeClr val="dk1"/>
              </a:buClr>
              <a:buSzPts val="1100"/>
              <a:buNone/>
            </a:pPr>
            <a:r>
              <a:rPr lang="en-US" dirty="0">
                <a:solidFill>
                  <a:srgbClr val="0A0A0A"/>
                </a:solidFill>
                <a:highlight>
                  <a:schemeClr val="lt1"/>
                </a:highlight>
              </a:rPr>
              <a:t>Being active in your local community; in decisions that impact you, your family and friends; being a part of civic life and democracy are all very important things. But so is the ability to know how politics works, what are the key issues facing London, Britain and the world, as well as developing the critical thinking necessary to evaluate different points of view and navigate the media.</a:t>
            </a:r>
            <a:endParaRPr dirty="0">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indent="0">
              <a:lnSpc>
                <a:spcPct val="115000"/>
              </a:lnSpc>
              <a:buClr>
                <a:schemeClr val="dk1"/>
              </a:buClr>
              <a:buSzPts val="1100"/>
              <a:buNone/>
            </a:pPr>
            <a:r>
              <a:rPr lang="en-US" dirty="0">
                <a:solidFill>
                  <a:srgbClr val="0A0A0A"/>
                </a:solidFill>
                <a:highlight>
                  <a:schemeClr val="lt1"/>
                </a:highlight>
              </a:rPr>
              <a:t>You can find more education and social media resources on the London Voter Registration Hub. </a:t>
            </a:r>
            <a:endParaRPr>
              <a:solidFill>
                <a:srgbClr val="0A0A0A"/>
              </a:solidFill>
              <a:highlight>
                <a:schemeClr val="lt1"/>
              </a:highlight>
            </a:endParaRPr>
          </a:p>
          <a:p>
            <a:pPr marL="0" indent="0" algn="ctr">
              <a:lnSpc>
                <a:spcPct val="115000"/>
              </a:lnSpc>
              <a:buClr>
                <a:schemeClr val="dk1"/>
              </a:buClr>
              <a:buSzPts val="1100"/>
              <a:buNone/>
            </a:pPr>
            <a:r>
              <a:rPr lang="en-US" dirty="0">
                <a:solidFill>
                  <a:srgbClr val="0A0A0A"/>
                </a:solidFill>
                <a:highlight>
                  <a:schemeClr val="lt1"/>
                </a:highlight>
              </a:rPr>
              <a:t>&gt;&gt; </a:t>
            </a:r>
            <a:r>
              <a:rPr lang="en-US" b="1" u="sng" dirty="0">
                <a:solidFill>
                  <a:srgbClr val="01AFD1"/>
                </a:solidFill>
                <a:highlight>
                  <a:schemeClr val="lt1"/>
                </a:highlight>
                <a:hlinkClick r:id="rId3">
                  <a:extLst>
                    <a:ext uri="{A12FA001-AC4F-418D-AE19-62706E023703}">
                      <ahyp:hlinkClr xmlns:ahyp="http://schemas.microsoft.com/office/drawing/2018/hyperlinkcolor" val="tx"/>
                    </a:ext>
                  </a:extLst>
                </a:hlinkClick>
              </a:rPr>
              <a:t>https://registertovote.london/</a:t>
            </a:r>
            <a:r>
              <a:rPr lang="en-US" dirty="0">
                <a:solidFill>
                  <a:srgbClr val="0A0A0A"/>
                </a:solidFill>
                <a:highlight>
                  <a:schemeClr val="lt1"/>
                </a:highlight>
              </a:rPr>
              <a:t> &lt;&lt; </a:t>
            </a:r>
            <a:endParaRPr dirty="0"/>
          </a:p>
        </p:txBody>
      </p:sp>
      <p:pic>
        <p:nvPicPr>
          <p:cNvPr id="155" name="Google Shape;155;p13"/>
          <p:cNvPicPr preferRelativeResize="0"/>
          <p:nvPr/>
        </p:nvPicPr>
        <p:blipFill rotWithShape="1">
          <a:blip r:embed="rId4">
            <a:alphaModFix/>
          </a:blip>
          <a:srcRect l="416" r="416"/>
          <a:stretch/>
        </p:blipFill>
        <p:spPr>
          <a:xfrm>
            <a:off x="4850504" y="2570688"/>
            <a:ext cx="3766231" cy="2392025"/>
          </a:xfrm>
          <a:prstGeom prst="rect">
            <a:avLst/>
          </a:prstGeom>
          <a:noFill/>
          <a:ln>
            <a:noFill/>
          </a:ln>
        </p:spPr>
      </p:pic>
      <p:pic>
        <p:nvPicPr>
          <p:cNvPr id="156" name="Google Shape;156;p13"/>
          <p:cNvPicPr preferRelativeResize="0"/>
          <p:nvPr/>
        </p:nvPicPr>
        <p:blipFill>
          <a:blip r:embed="rId5">
            <a:alphaModFix/>
          </a:blip>
          <a:stretch>
            <a:fillRect/>
          </a:stretch>
        </p:blipFill>
        <p:spPr>
          <a:xfrm>
            <a:off x="5622773" y="3082479"/>
            <a:ext cx="2211884" cy="8662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e5d7e6bece_0_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3</a:t>
            </a:fld>
            <a:endParaRPr/>
          </a:p>
        </p:txBody>
      </p:sp>
      <p:sp>
        <p:nvSpPr>
          <p:cNvPr id="162" name="Google Shape;162;ge5d7e6bece_0_2"/>
          <p:cNvSpPr txBox="1">
            <a:spLocks noGrp="1"/>
          </p:cNvSpPr>
          <p:nvPr>
            <p:ph type="body" idx="1"/>
          </p:nvPr>
        </p:nvSpPr>
        <p:spPr>
          <a:xfrm>
            <a:off x="374876" y="1938528"/>
            <a:ext cx="5530500" cy="65963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Misinformation/ </a:t>
            </a:r>
          </a:p>
          <a:p>
            <a:pPr marL="0" indent="0"/>
            <a:r>
              <a:rPr lang="en-US"/>
              <a:t>Disinformation: </a:t>
            </a:r>
            <a:br>
              <a:rPr lang="en-US"/>
            </a:br>
            <a:r>
              <a:rPr lang="en-US"/>
              <a:t>Science’s biggest villains </a:t>
            </a:r>
            <a:endParaRPr/>
          </a:p>
        </p:txBody>
      </p:sp>
      <p:sp>
        <p:nvSpPr>
          <p:cNvPr id="163" name="Google Shape;163;ge5d7e6bece_0_2"/>
          <p:cNvSpPr txBox="1">
            <a:spLocks noGrp="1"/>
          </p:cNvSpPr>
          <p:nvPr>
            <p:ph type="body" idx="2"/>
          </p:nvPr>
        </p:nvSpPr>
        <p:spPr>
          <a:xfrm>
            <a:off x="374875" y="3111912"/>
            <a:ext cx="4089900" cy="2874359"/>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US" dirty="0">
                <a:solidFill>
                  <a:srgbClr val="111111"/>
                </a:solidFill>
                <a:latin typeface="+mn-lt"/>
                <a:ea typeface="Verdana"/>
                <a:cs typeface="Verdana"/>
                <a:sym typeface="Verdana"/>
              </a:rPr>
              <a:t>“Ignorance of the truth, or knowledge that is not acted upon, can be fatal.”</a:t>
            </a:r>
            <a:endParaRPr lang="en-US" dirty="0">
              <a:solidFill>
                <a:srgbClr val="111111"/>
              </a:solidFill>
              <a:latin typeface="+mn-lt"/>
              <a:ea typeface="Verdana"/>
              <a:cs typeface="Verdana"/>
            </a:endParaRPr>
          </a:p>
          <a:p>
            <a:pPr marL="0" lvl="0" indent="0" algn="l" rtl="0">
              <a:lnSpc>
                <a:spcPct val="115000"/>
              </a:lnSpc>
              <a:spcBef>
                <a:spcPts val="0"/>
              </a:spcBef>
              <a:spcAft>
                <a:spcPts val="0"/>
              </a:spcAft>
              <a:buNone/>
            </a:pPr>
            <a:endParaRPr>
              <a:solidFill>
                <a:srgbClr val="111111"/>
              </a:solidFill>
              <a:latin typeface="+mn-lt"/>
              <a:ea typeface="Verdana"/>
              <a:cs typeface="Verdana"/>
              <a:sym typeface="Verdana"/>
            </a:endParaRPr>
          </a:p>
          <a:p>
            <a:pPr marL="0" lvl="0" indent="0" algn="l" rtl="0">
              <a:lnSpc>
                <a:spcPct val="115000"/>
              </a:lnSpc>
              <a:spcBef>
                <a:spcPts val="0"/>
              </a:spcBef>
              <a:spcAft>
                <a:spcPts val="0"/>
              </a:spcAft>
              <a:buNone/>
            </a:pPr>
            <a:r>
              <a:rPr lang="en-US" dirty="0">
                <a:solidFill>
                  <a:srgbClr val="111111"/>
                </a:solidFill>
                <a:highlight>
                  <a:schemeClr val="lt1"/>
                </a:highlight>
                <a:latin typeface="+mn-lt"/>
                <a:ea typeface="Verdana"/>
                <a:cs typeface="Verdana"/>
                <a:sym typeface="Verdana"/>
              </a:rPr>
              <a:t>Computers, phones, the Internet and social media enable every individual to be a publisher, communicating true or false information instantly and globally.</a:t>
            </a:r>
            <a:endParaRPr dirty="0">
              <a:solidFill>
                <a:srgbClr val="111111"/>
              </a:solidFill>
              <a:highlight>
                <a:schemeClr val="lt1"/>
              </a:highlight>
              <a:latin typeface="+mn-lt"/>
              <a:ea typeface="Verdana"/>
              <a:cs typeface="Verdana"/>
              <a:sym typeface="Verdana"/>
            </a:endParaRPr>
          </a:p>
          <a:p>
            <a:pPr marL="0" lvl="0" indent="0" algn="l" rtl="0">
              <a:lnSpc>
                <a:spcPct val="115000"/>
              </a:lnSpc>
              <a:spcBef>
                <a:spcPts val="0"/>
              </a:spcBef>
              <a:spcAft>
                <a:spcPts val="0"/>
              </a:spcAft>
              <a:buNone/>
            </a:pPr>
            <a:endParaRPr>
              <a:solidFill>
                <a:srgbClr val="111111"/>
              </a:solidFill>
              <a:highlight>
                <a:schemeClr val="lt1"/>
              </a:highlight>
              <a:latin typeface="+mn-lt"/>
              <a:ea typeface="Verdana"/>
              <a:cs typeface="Verdana"/>
              <a:sym typeface="Verdana"/>
            </a:endParaRPr>
          </a:p>
          <a:p>
            <a:pPr marL="0" lvl="0" indent="0" algn="l" rtl="0">
              <a:lnSpc>
                <a:spcPct val="115000"/>
              </a:lnSpc>
              <a:spcBef>
                <a:spcPts val="0"/>
              </a:spcBef>
              <a:spcAft>
                <a:spcPts val="0"/>
              </a:spcAft>
              <a:buNone/>
            </a:pPr>
            <a:r>
              <a:rPr lang="en-US" dirty="0">
                <a:solidFill>
                  <a:srgbClr val="111111"/>
                </a:solidFill>
                <a:latin typeface="+mn-lt"/>
                <a:ea typeface="Verdana"/>
                <a:cs typeface="Verdana"/>
                <a:sym typeface="Verdana"/>
              </a:rPr>
              <a:t>'Misinformation'</a:t>
            </a:r>
            <a:r>
              <a:rPr lang="en-US" b="1" dirty="0">
                <a:solidFill>
                  <a:srgbClr val="111111"/>
                </a:solidFill>
                <a:latin typeface="+mn-lt"/>
                <a:ea typeface="Verdana"/>
                <a:cs typeface="Verdana"/>
                <a:sym typeface="Verdana"/>
              </a:rPr>
              <a:t> </a:t>
            </a:r>
            <a:r>
              <a:rPr lang="en-US" dirty="0">
                <a:solidFill>
                  <a:srgbClr val="111111"/>
                </a:solidFill>
                <a:latin typeface="+mn-lt"/>
                <a:ea typeface="Verdana"/>
                <a:cs typeface="Verdana"/>
                <a:sym typeface="Verdana"/>
              </a:rPr>
              <a:t>and 'Disinformation' undermine the credibility of science and the capacity of individuals and society to make evidence-informed choices in their best interests.</a:t>
            </a:r>
            <a:endParaRPr sz="1350" dirty="0">
              <a:solidFill>
                <a:srgbClr val="0A0A0A"/>
              </a:solidFill>
              <a:highlight>
                <a:schemeClr val="lt1"/>
              </a:highlight>
              <a:latin typeface="+mn-lt"/>
            </a:endParaRPr>
          </a:p>
        </p:txBody>
      </p:sp>
      <p:pic>
        <p:nvPicPr>
          <p:cNvPr id="164" name="Google Shape;164;ge5d7e6bece_0_2"/>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165" name="Google Shape;165;ge5d7e6bece_0_2"/>
          <p:cNvPicPr preferRelativeResize="0"/>
          <p:nvPr/>
        </p:nvPicPr>
        <p:blipFill rotWithShape="1">
          <a:blip r:embed="rId4">
            <a:alphaModFix/>
          </a:blip>
          <a:srcRect l="8051" r="10376"/>
          <a:stretch/>
        </p:blipFill>
        <p:spPr>
          <a:xfrm>
            <a:off x="4679227" y="2268344"/>
            <a:ext cx="4090001" cy="33426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e5d7e6bece_0_1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4</a:t>
            </a:fld>
            <a:endParaRPr/>
          </a:p>
        </p:txBody>
      </p:sp>
      <p:sp>
        <p:nvSpPr>
          <p:cNvPr id="171" name="Google Shape;171;ge5d7e6bece_0_12"/>
          <p:cNvSpPr txBox="1">
            <a:spLocks noGrp="1"/>
          </p:cNvSpPr>
          <p:nvPr>
            <p:ph type="body" idx="2"/>
          </p:nvPr>
        </p:nvSpPr>
        <p:spPr>
          <a:xfrm>
            <a:off x="393750" y="1828800"/>
            <a:ext cx="4089900" cy="41284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None/>
            </a:pPr>
            <a:r>
              <a:rPr lang="en-US" sz="2200" b="1">
                <a:solidFill>
                  <a:srgbClr val="363E42"/>
                </a:solidFill>
                <a:highlight>
                  <a:schemeClr val="lt1"/>
                </a:highlight>
                <a:latin typeface="+mn-lt"/>
                <a:ea typeface="Verdana"/>
                <a:cs typeface="Verdana"/>
                <a:sym typeface="Verdana"/>
              </a:rPr>
              <a:t>Terminology:</a:t>
            </a:r>
            <a:endParaRPr sz="2200" b="1">
              <a:solidFill>
                <a:srgbClr val="363E42"/>
              </a:solidFill>
              <a:highlight>
                <a:schemeClr val="lt1"/>
              </a:highlight>
              <a:latin typeface="+mn-lt"/>
              <a:ea typeface="Verdana"/>
              <a:cs typeface="Verdana"/>
              <a:sym typeface="Verdana"/>
            </a:endParaRPr>
          </a:p>
          <a:p>
            <a:pPr marL="457200" lvl="0" indent="-330200" algn="l" rtl="0">
              <a:lnSpc>
                <a:spcPct val="115000"/>
              </a:lnSpc>
              <a:spcBef>
                <a:spcPts val="1100"/>
              </a:spcBef>
              <a:spcAft>
                <a:spcPts val="0"/>
              </a:spcAft>
              <a:buClr>
                <a:srgbClr val="363E42"/>
              </a:buClr>
              <a:buSzPts val="1600"/>
              <a:buFont typeface="Arial"/>
              <a:buChar char="●"/>
            </a:pPr>
            <a:r>
              <a:rPr lang="en-US" sz="1600" b="1">
                <a:solidFill>
                  <a:srgbClr val="363E42"/>
                </a:solidFill>
                <a:highlight>
                  <a:schemeClr val="lt1"/>
                </a:highlight>
                <a:latin typeface="+mn-lt"/>
                <a:ea typeface="Verdana"/>
                <a:cs typeface="Verdana"/>
                <a:sym typeface="Verdana"/>
              </a:rPr>
              <a:t>Disinformation </a:t>
            </a:r>
            <a:r>
              <a:rPr lang="en-US" sz="1600">
                <a:solidFill>
                  <a:srgbClr val="363E42"/>
                </a:solidFill>
                <a:highlight>
                  <a:schemeClr val="lt1"/>
                </a:highlight>
                <a:latin typeface="+mn-lt"/>
                <a:ea typeface="Verdana"/>
                <a:cs typeface="Verdana"/>
                <a:sym typeface="Verdana"/>
              </a:rPr>
              <a:t>is false information deliberately created to cause harm to a person, social group, organisation or country.</a:t>
            </a:r>
            <a:endParaRPr sz="1600">
              <a:solidFill>
                <a:srgbClr val="363E42"/>
              </a:solidFill>
              <a:highlight>
                <a:schemeClr val="lt1"/>
              </a:highlight>
              <a:latin typeface="+mn-lt"/>
              <a:ea typeface="Verdana"/>
              <a:cs typeface="Verdana"/>
              <a:sym typeface="Verdana"/>
            </a:endParaRPr>
          </a:p>
          <a:p>
            <a:pPr marL="457200" lvl="0" indent="-330200" algn="l" rtl="0">
              <a:lnSpc>
                <a:spcPct val="115000"/>
              </a:lnSpc>
              <a:spcBef>
                <a:spcPts val="0"/>
              </a:spcBef>
              <a:spcAft>
                <a:spcPts val="0"/>
              </a:spcAft>
              <a:buClr>
                <a:srgbClr val="363E42"/>
              </a:buClr>
              <a:buSzPts val="1600"/>
              <a:buFont typeface="Arial"/>
              <a:buChar char="●"/>
            </a:pPr>
            <a:r>
              <a:rPr lang="en-US" sz="1600" b="1">
                <a:solidFill>
                  <a:srgbClr val="363E42"/>
                </a:solidFill>
                <a:highlight>
                  <a:schemeClr val="lt1"/>
                </a:highlight>
                <a:latin typeface="+mn-lt"/>
                <a:ea typeface="Verdana"/>
                <a:cs typeface="Verdana"/>
                <a:sym typeface="Verdana"/>
              </a:rPr>
              <a:t>Misinformation</a:t>
            </a:r>
            <a:r>
              <a:rPr lang="en-US" sz="1600">
                <a:solidFill>
                  <a:srgbClr val="363E42"/>
                </a:solidFill>
                <a:highlight>
                  <a:schemeClr val="lt1"/>
                </a:highlight>
                <a:latin typeface="+mn-lt"/>
                <a:ea typeface="Verdana"/>
                <a:cs typeface="Verdana"/>
                <a:sym typeface="Verdana"/>
              </a:rPr>
              <a:t> is false information that is created and spread regardless of an intent to harm or deceive. </a:t>
            </a:r>
            <a:endParaRPr sz="1600">
              <a:solidFill>
                <a:srgbClr val="363E42"/>
              </a:solidFill>
              <a:highlight>
                <a:schemeClr val="lt1"/>
              </a:highlight>
              <a:latin typeface="+mn-lt"/>
              <a:ea typeface="Verdana"/>
              <a:cs typeface="Verdana"/>
              <a:sym typeface="Verdana"/>
            </a:endParaRPr>
          </a:p>
          <a:p>
            <a:pPr marL="0" lvl="0" indent="0" algn="l" rtl="0">
              <a:lnSpc>
                <a:spcPct val="115000"/>
              </a:lnSpc>
              <a:spcBef>
                <a:spcPts val="1100"/>
              </a:spcBef>
              <a:spcAft>
                <a:spcPts val="1100"/>
              </a:spcAft>
              <a:buNone/>
            </a:pPr>
            <a:r>
              <a:rPr lang="en-US" sz="1500">
                <a:solidFill>
                  <a:srgbClr val="363E42"/>
                </a:solidFill>
                <a:highlight>
                  <a:schemeClr val="lt1"/>
                </a:highlight>
                <a:latin typeface="+mn-lt"/>
                <a:ea typeface="Verdana"/>
                <a:cs typeface="Verdana"/>
                <a:sym typeface="Verdana"/>
              </a:rPr>
              <a:t>Both forms may be shared widely, regardless of whether or not the sharer knows the information is wrong.</a:t>
            </a:r>
            <a:endParaRPr>
              <a:solidFill>
                <a:srgbClr val="363E42"/>
              </a:solidFill>
              <a:latin typeface="+mn-lt"/>
              <a:ea typeface="Verdana"/>
              <a:cs typeface="Verdana"/>
              <a:sym typeface="Verdana"/>
            </a:endParaRPr>
          </a:p>
        </p:txBody>
      </p:sp>
      <p:pic>
        <p:nvPicPr>
          <p:cNvPr id="172" name="Google Shape;172;ge5d7e6bece_0_12"/>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173" name="Google Shape;173;ge5d7e6bece_0_12"/>
          <p:cNvPicPr preferRelativeResize="0"/>
          <p:nvPr/>
        </p:nvPicPr>
        <p:blipFill rotWithShape="1">
          <a:blip r:embed="rId4">
            <a:alphaModFix/>
          </a:blip>
          <a:srcRect l="8051" r="10376"/>
          <a:stretch/>
        </p:blipFill>
        <p:spPr>
          <a:xfrm>
            <a:off x="4669477" y="2063473"/>
            <a:ext cx="4090001" cy="3342616"/>
          </a:xfrm>
          <a:prstGeom prst="rect">
            <a:avLst/>
          </a:prstGeom>
          <a:noFill/>
          <a:ln>
            <a:noFill/>
          </a:ln>
        </p:spPr>
      </p:pic>
      <p:pic>
        <p:nvPicPr>
          <p:cNvPr id="174" name="Google Shape;174;ge5d7e6bece_0_12"/>
          <p:cNvPicPr preferRelativeResize="0"/>
          <p:nvPr/>
        </p:nvPicPr>
        <p:blipFill rotWithShape="1">
          <a:blip r:embed="rId5">
            <a:alphaModFix/>
          </a:blip>
          <a:srcRect l="25840" t="9770" r="24601" b="14900"/>
          <a:stretch/>
        </p:blipFill>
        <p:spPr>
          <a:xfrm>
            <a:off x="4669475" y="1828800"/>
            <a:ext cx="4089899" cy="4041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8"/>
        <p:cNvGrpSpPr/>
        <p:nvPr/>
      </p:nvGrpSpPr>
      <p:grpSpPr>
        <a:xfrm>
          <a:off x="0" y="0"/>
          <a:ext cx="0" cy="0"/>
          <a:chOff x="0" y="0"/>
          <a:chExt cx="0" cy="0"/>
        </a:xfrm>
      </p:grpSpPr>
      <p:sp>
        <p:nvSpPr>
          <p:cNvPr id="179" name="Google Shape;179;p4"/>
          <p:cNvSpPr txBox="1">
            <a:spLocks noGrp="1"/>
          </p:cNvSpPr>
          <p:nvPr>
            <p:ph type="body" idx="1"/>
          </p:nvPr>
        </p:nvSpPr>
        <p:spPr>
          <a:xfrm>
            <a:off x="374872" y="2231136"/>
            <a:ext cx="4137300" cy="4146552"/>
          </a:xfrm>
          <a:prstGeom prst="rect">
            <a:avLst/>
          </a:prstGeom>
          <a:noFill/>
          <a:ln>
            <a:noFill/>
          </a:ln>
        </p:spPr>
        <p:txBody>
          <a:bodyPr spcFirstLastPara="1" wrap="square" lIns="0" tIns="0" rIns="0" bIns="0" anchor="t" anchorCtr="0">
            <a:noAutofit/>
          </a:bodyPr>
          <a:lstStyle/>
          <a:p>
            <a:pPr marL="0" indent="0"/>
            <a:r>
              <a:rPr lang="en-US" sz="2800">
                <a:latin typeface="+mn-lt"/>
              </a:rPr>
              <a:t>Misinformation and</a:t>
            </a:r>
            <a:r>
              <a:rPr lang="en-US">
                <a:latin typeface="+mn-lt"/>
              </a:rPr>
              <a:t>  Truth</a:t>
            </a:r>
            <a:r>
              <a:rPr lang="en-US" sz="2800">
                <a:latin typeface="+mn-lt"/>
              </a:rPr>
              <a:t>: </a:t>
            </a:r>
            <a:br>
              <a:rPr lang="en-US" sz="1400" b="0">
                <a:latin typeface="+mn-lt"/>
              </a:rPr>
            </a:br>
            <a:br>
              <a:rPr lang="en-US" sz="1400" b="0">
                <a:solidFill>
                  <a:srgbClr val="363E42"/>
                </a:solidFill>
                <a:latin typeface="+mn-lt"/>
              </a:rPr>
            </a:br>
            <a:r>
              <a:rPr lang="en-US" sz="1400" b="0">
                <a:solidFill>
                  <a:srgbClr val="363E42"/>
                </a:solidFill>
                <a:latin typeface="+mn-lt"/>
                <a:ea typeface="Verdana"/>
                <a:cs typeface="Verdana"/>
                <a:sym typeface="Verdana"/>
              </a:rPr>
              <a:t>You will be shown three separate claims and will have to decide in groups whether these claims are truthful or misinformation.</a:t>
            </a:r>
            <a:endParaRPr sz="1400" b="0">
              <a:solidFill>
                <a:srgbClr val="363E42"/>
              </a:solidFill>
              <a:latin typeface="+mn-lt"/>
            </a:endParaRPr>
          </a:p>
        </p:txBody>
      </p:sp>
      <p:sp>
        <p:nvSpPr>
          <p:cNvPr id="180" name="Google Shape;180;p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81" name="Google Shape;181;p4"/>
          <p:cNvPicPr preferRelativeResize="0"/>
          <p:nvPr/>
        </p:nvPicPr>
        <p:blipFill rotWithShape="1">
          <a:blip r:embed="rId3">
            <a:alphaModFix/>
          </a:blip>
          <a:srcRect b="24998"/>
          <a:stretch/>
        </p:blipFill>
        <p:spPr>
          <a:xfrm>
            <a:off x="374872" y="4206240"/>
            <a:ext cx="4050824" cy="2043342"/>
          </a:xfrm>
          <a:prstGeom prst="rect">
            <a:avLst/>
          </a:prstGeom>
          <a:noFill/>
          <a:ln>
            <a:noFill/>
          </a:ln>
        </p:spPr>
      </p:pic>
      <p:sp>
        <p:nvSpPr>
          <p:cNvPr id="182" name="Google Shape;182;p4"/>
          <p:cNvSpPr txBox="1">
            <a:spLocks noGrp="1"/>
          </p:cNvSpPr>
          <p:nvPr>
            <p:ph type="body" idx="2"/>
          </p:nvPr>
        </p:nvSpPr>
        <p:spPr>
          <a:xfrm>
            <a:off x="877963" y="1679161"/>
            <a:ext cx="3634200" cy="30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Discuss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e5d7e6bece_0_4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6</a:t>
            </a:fld>
            <a:endParaRPr/>
          </a:p>
        </p:txBody>
      </p:sp>
      <p:sp>
        <p:nvSpPr>
          <p:cNvPr id="188" name="Google Shape;188;ge5d7e6bece_0_47"/>
          <p:cNvSpPr txBox="1">
            <a:spLocks noGrp="1"/>
          </p:cNvSpPr>
          <p:nvPr>
            <p:ph type="body" idx="1"/>
          </p:nvPr>
        </p:nvSpPr>
        <p:spPr>
          <a:xfrm>
            <a:off x="374874" y="2194560"/>
            <a:ext cx="8408700" cy="165811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Tobacco kills more than 8 million </a:t>
            </a:r>
            <a:endParaRPr sz="2800"/>
          </a:p>
          <a:p>
            <a:pPr marL="0" lvl="0" indent="0" algn="ctr" rtl="0">
              <a:lnSpc>
                <a:spcPct val="100000"/>
              </a:lnSpc>
              <a:spcBef>
                <a:spcPts val="0"/>
              </a:spcBef>
              <a:spcAft>
                <a:spcPts val="0"/>
              </a:spcAft>
              <a:buClr>
                <a:srgbClr val="363E42"/>
              </a:buClr>
              <a:buSzPts val="2200"/>
              <a:buFont typeface="Arial"/>
              <a:buNone/>
            </a:pPr>
            <a:r>
              <a:rPr lang="en-US" sz="2800"/>
              <a:t>people each year.</a:t>
            </a:r>
            <a:endParaRPr sz="2800"/>
          </a:p>
          <a:p>
            <a:pPr marL="0" lvl="0" indent="0" algn="ctr" rtl="0">
              <a:spcBef>
                <a:spcPts val="0"/>
              </a:spcBef>
              <a:spcAft>
                <a:spcPts val="0"/>
              </a:spcAft>
              <a:buClr>
                <a:srgbClr val="363E42"/>
              </a:buClr>
              <a:buSzPts val="2200"/>
              <a:buFont typeface="Arial"/>
              <a:buNone/>
            </a:pPr>
            <a:endParaRPr b="0" i="1"/>
          </a:p>
          <a:p>
            <a:pPr marL="0" lvl="0" indent="0" algn="ctr" rtl="0">
              <a:spcBef>
                <a:spcPts val="0"/>
              </a:spcBef>
              <a:spcAft>
                <a:spcPts val="0"/>
              </a:spcAft>
              <a:buClr>
                <a:srgbClr val="363E42"/>
              </a:buClr>
              <a:buSzPts val="2200"/>
              <a:buFont typeface="Arial"/>
              <a:buNone/>
            </a:pPr>
            <a:r>
              <a:rPr lang="en-US" b="0" i="1"/>
              <a:t>What do you think?</a:t>
            </a:r>
            <a:endParaRPr b="0" i="1"/>
          </a:p>
        </p:txBody>
      </p:sp>
      <p:sp>
        <p:nvSpPr>
          <p:cNvPr id="189" name="Google Shape;189;ge5d7e6bece_0_47"/>
          <p:cNvSpPr/>
          <p:nvPr/>
        </p:nvSpPr>
        <p:spPr>
          <a:xfrm>
            <a:off x="661542" y="4415960"/>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sp>
        <p:nvSpPr>
          <p:cNvPr id="190" name="Google Shape;190;ge5d7e6bece_0_47"/>
          <p:cNvSpPr/>
          <p:nvPr/>
        </p:nvSpPr>
        <p:spPr>
          <a:xfrm>
            <a:off x="5408958" y="4415960"/>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e5d7e6bece_0_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7</a:t>
            </a:fld>
            <a:endParaRPr/>
          </a:p>
        </p:txBody>
      </p:sp>
      <p:sp>
        <p:nvSpPr>
          <p:cNvPr id="196" name="Google Shape;196;ge5d7e6bece_0_77"/>
          <p:cNvSpPr txBox="1">
            <a:spLocks noGrp="1"/>
          </p:cNvSpPr>
          <p:nvPr>
            <p:ph type="body" idx="1"/>
          </p:nvPr>
        </p:nvSpPr>
        <p:spPr>
          <a:xfrm>
            <a:off x="374874" y="2206752"/>
            <a:ext cx="8408700" cy="156057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Tobacco kills more than 8 million </a:t>
            </a:r>
            <a:endParaRPr sz="2800"/>
          </a:p>
          <a:p>
            <a:pPr marL="0" lvl="0" indent="0" algn="ctr" rtl="0">
              <a:lnSpc>
                <a:spcPct val="100000"/>
              </a:lnSpc>
              <a:spcBef>
                <a:spcPts val="0"/>
              </a:spcBef>
              <a:spcAft>
                <a:spcPts val="0"/>
              </a:spcAft>
              <a:buClr>
                <a:srgbClr val="363E42"/>
              </a:buClr>
              <a:buSzPts val="2200"/>
              <a:buFont typeface="Arial"/>
              <a:buNone/>
            </a:pPr>
            <a:r>
              <a:rPr lang="en-US" sz="2800"/>
              <a:t>people each year.</a:t>
            </a:r>
            <a:endParaRPr sz="2800"/>
          </a:p>
          <a:p>
            <a:pPr marL="0" lvl="0" indent="0" algn="ctr" rtl="0">
              <a:spcBef>
                <a:spcPts val="0"/>
              </a:spcBef>
              <a:spcAft>
                <a:spcPts val="0"/>
              </a:spcAft>
              <a:buClr>
                <a:srgbClr val="363E42"/>
              </a:buClr>
              <a:buSzPts val="2200"/>
              <a:buFont typeface="Arial"/>
              <a:buNone/>
            </a:pPr>
            <a:endParaRPr b="0"/>
          </a:p>
          <a:p>
            <a:pPr marL="0" lvl="0" indent="0" algn="ctr" rtl="0">
              <a:spcBef>
                <a:spcPts val="0"/>
              </a:spcBef>
              <a:spcAft>
                <a:spcPts val="0"/>
              </a:spcAft>
              <a:buClr>
                <a:srgbClr val="363E42"/>
              </a:buClr>
              <a:buSzPts val="2200"/>
              <a:buFont typeface="Arial"/>
              <a:buNone/>
            </a:pPr>
            <a:r>
              <a:rPr lang="en-US" b="0"/>
              <a:t>Source: World Health Organisation</a:t>
            </a:r>
            <a:endParaRPr b="0"/>
          </a:p>
        </p:txBody>
      </p:sp>
      <p:sp>
        <p:nvSpPr>
          <p:cNvPr id="197" name="Google Shape;197;ge5d7e6bece_0_77"/>
          <p:cNvSpPr/>
          <p:nvPr/>
        </p:nvSpPr>
        <p:spPr>
          <a:xfrm>
            <a:off x="3042474" y="4465578"/>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e5d7e6bece_0_5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8</a:t>
            </a:fld>
            <a:endParaRPr/>
          </a:p>
        </p:txBody>
      </p:sp>
      <p:sp>
        <p:nvSpPr>
          <p:cNvPr id="203" name="Google Shape;203;ge5d7e6bece_0_57"/>
          <p:cNvSpPr txBox="1">
            <a:spLocks noGrp="1"/>
          </p:cNvSpPr>
          <p:nvPr>
            <p:ph type="body" idx="1"/>
          </p:nvPr>
        </p:nvSpPr>
        <p:spPr>
          <a:xfrm>
            <a:off x="374874" y="3429000"/>
            <a:ext cx="8408700" cy="2642616"/>
          </a:xfrm>
          <a:prstGeom prst="rect">
            <a:avLst/>
          </a:prstGeom>
          <a:noFill/>
          <a:ln>
            <a:noFill/>
          </a:ln>
        </p:spPr>
        <p:txBody>
          <a:bodyPr spcFirstLastPara="1" wrap="square" lIns="0" tIns="0" rIns="0" bIns="0" anchor="t" anchorCtr="0">
            <a:noAutofit/>
          </a:bodyPr>
          <a:lstStyle/>
          <a:p>
            <a:pPr marL="0" lvl="0" indent="0" algn="l" rtl="0">
              <a:lnSpc>
                <a:spcPct val="150000"/>
              </a:lnSpc>
              <a:spcBef>
                <a:spcPts val="1200"/>
              </a:spcBef>
              <a:spcAft>
                <a:spcPts val="0"/>
              </a:spcAft>
              <a:buClr>
                <a:schemeClr val="dk1"/>
              </a:buClr>
              <a:buSzPts val="1100"/>
              <a:buFont typeface="Arial"/>
              <a:buNone/>
            </a:pPr>
            <a:r>
              <a:rPr lang="en-US" sz="1400" b="0">
                <a:solidFill>
                  <a:srgbClr val="3C4245"/>
                </a:solidFill>
              </a:rPr>
              <a:t>The tobacco epidemic is one of the biggest public health threats the world has ever faced, killing more than 8 million people a year around the world. More than 7 million of those deaths are the result of direct tobacco use while around 1.2 million are the result of non-smokers being exposed to secondhand smoke.</a:t>
            </a:r>
            <a:endParaRPr sz="1400" b="0">
              <a:solidFill>
                <a:srgbClr val="3C4245"/>
              </a:solidFill>
            </a:endParaRPr>
          </a:p>
          <a:p>
            <a:pPr marL="0" lvl="0" indent="0" algn="l" rtl="0">
              <a:lnSpc>
                <a:spcPct val="150000"/>
              </a:lnSpc>
              <a:spcBef>
                <a:spcPts val="1200"/>
              </a:spcBef>
              <a:spcAft>
                <a:spcPts val="0"/>
              </a:spcAft>
              <a:buClr>
                <a:schemeClr val="dk1"/>
              </a:buClr>
              <a:buSzPts val="1100"/>
              <a:buFont typeface="Arial"/>
              <a:buNone/>
            </a:pPr>
            <a:r>
              <a:rPr lang="en-US" sz="1400" b="0">
                <a:solidFill>
                  <a:srgbClr val="3C4245"/>
                </a:solidFill>
              </a:rPr>
              <a:t>All forms of tobacco are harmful, and there is no safe level of exposure to tobacco. Cigarette smoking is the most common form of tobacco use worldwide. Other tobacco products include waterpipe tobacco, smokeless tobacco products, cigars, cigarillos, roll-your-own tobacco, pipe tobacco, bidis and kreteks.</a:t>
            </a:r>
            <a:endParaRPr sz="1400" b="0">
              <a:solidFill>
                <a:srgbClr val="3C4245"/>
              </a:solidFill>
            </a:endParaRPr>
          </a:p>
          <a:p>
            <a:pPr marL="0" lvl="0" indent="0" algn="l" rtl="0">
              <a:lnSpc>
                <a:spcPct val="150000"/>
              </a:lnSpc>
              <a:spcBef>
                <a:spcPts val="1200"/>
              </a:spcBef>
              <a:spcAft>
                <a:spcPts val="1200"/>
              </a:spcAft>
              <a:buClr>
                <a:schemeClr val="dk1"/>
              </a:buClr>
              <a:buSzPts val="1100"/>
              <a:buFont typeface="Arial"/>
              <a:buNone/>
            </a:pPr>
            <a:r>
              <a:rPr lang="en-US" sz="1400">
                <a:solidFill>
                  <a:srgbClr val="3C4245"/>
                </a:solidFill>
              </a:rPr>
              <a:t>Source</a:t>
            </a:r>
            <a:r>
              <a:rPr lang="en-US" sz="1400" b="0">
                <a:solidFill>
                  <a:srgbClr val="3C4245"/>
                </a:solidFill>
              </a:rPr>
              <a:t>: WHO - World Health Organisation</a:t>
            </a:r>
            <a:endParaRPr sz="1400" b="0">
              <a:solidFill>
                <a:srgbClr val="363E42"/>
              </a:solidFill>
            </a:endParaRPr>
          </a:p>
        </p:txBody>
      </p:sp>
      <p:sp>
        <p:nvSpPr>
          <p:cNvPr id="204" name="Google Shape;204;ge5d7e6bece_0_57"/>
          <p:cNvSpPr/>
          <p:nvPr/>
        </p:nvSpPr>
        <p:spPr>
          <a:xfrm>
            <a:off x="3035250" y="2043097"/>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e5d7e6bece_0_84"/>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9</a:t>
            </a:fld>
            <a:endParaRPr/>
          </a:p>
        </p:txBody>
      </p:sp>
      <p:sp>
        <p:nvSpPr>
          <p:cNvPr id="210" name="Google Shape;210;ge5d7e6bece_0_84"/>
          <p:cNvSpPr txBox="1">
            <a:spLocks noGrp="1"/>
          </p:cNvSpPr>
          <p:nvPr>
            <p:ph type="body" idx="1"/>
          </p:nvPr>
        </p:nvSpPr>
        <p:spPr>
          <a:xfrm>
            <a:off x="367650" y="4247876"/>
            <a:ext cx="8408700" cy="731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63E42"/>
              </a:buClr>
              <a:buSzPts val="2200"/>
              <a:buFont typeface="Arial"/>
              <a:buNone/>
            </a:pPr>
            <a:r>
              <a:rPr lang="en-US" b="0" i="1"/>
              <a:t>What do you think?</a:t>
            </a:r>
            <a:endParaRPr b="0" i="1"/>
          </a:p>
        </p:txBody>
      </p:sp>
      <p:sp>
        <p:nvSpPr>
          <p:cNvPr id="211" name="Google Shape;211;ge5d7e6bece_0_84"/>
          <p:cNvSpPr/>
          <p:nvPr/>
        </p:nvSpPr>
        <p:spPr>
          <a:xfrm>
            <a:off x="661542" y="4919993"/>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sp>
        <p:nvSpPr>
          <p:cNvPr id="212" name="Google Shape;212;ge5d7e6bece_0_84"/>
          <p:cNvSpPr/>
          <p:nvPr/>
        </p:nvSpPr>
        <p:spPr>
          <a:xfrm>
            <a:off x="5408958" y="4919993"/>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pic>
        <p:nvPicPr>
          <p:cNvPr id="213" name="Google Shape;213;ge5d7e6bece_0_84"/>
          <p:cNvPicPr preferRelativeResize="0"/>
          <p:nvPr/>
        </p:nvPicPr>
        <p:blipFill>
          <a:blip r:embed="rId3">
            <a:alphaModFix/>
          </a:blip>
          <a:stretch>
            <a:fillRect/>
          </a:stretch>
        </p:blipFill>
        <p:spPr>
          <a:xfrm>
            <a:off x="2377475" y="1829145"/>
            <a:ext cx="4553400" cy="2121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8A76AC8AC8C54899E551A7E5B6C6B2" ma:contentTypeVersion="" ma:contentTypeDescription="Create a new document." ma:contentTypeScope="" ma:versionID="aa8c969306e39369c72a95152fa0b0e4">
  <xsd:schema xmlns:xsd="http://www.w3.org/2001/XMLSchema" xmlns:xs="http://www.w3.org/2001/XMLSchema" xmlns:p="http://schemas.microsoft.com/office/2006/metadata/properties" xmlns:ns2="bc946d81-2c1a-4ec5-ba7a-afa7b0631562" xmlns:ns3="0b7237f1-b122-4fd9-b8a4-ea03d7c936dd" xmlns:ns4="75dfc2cc-4994-4abe-908d-f768f2a61783" targetNamespace="http://schemas.microsoft.com/office/2006/metadata/properties" ma:root="true" ma:fieldsID="0eb5c8b4e504f57c5548fa688d7bf3d0" ns2:_="" ns3:_="" ns4:_="">
    <xsd:import namespace="bc946d81-2c1a-4ec5-ba7a-afa7b0631562"/>
    <xsd:import namespace="0b7237f1-b122-4fd9-b8a4-ea03d7c936dd"/>
    <xsd:import namespace="75dfc2cc-4994-4abe-908d-f768f2a617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6d81-2c1a-4ec5-ba7a-afa7b0631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237f1-b122-4fd9-b8a4-ea03d7c936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E699ED-E261-458A-980A-CBAA337DB3A3}" ma:internalName="TaxCatchAll" ma:showField="CatchAllData" ma:web="{75dfc2cc-4994-4abe-908d-f768f2a61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dfc2cc-4994-4abe-908d-f768f2a6178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237f1-b122-4fd9-b8a4-ea03d7c936dd" xsi:nil="true"/>
    <lcf76f155ced4ddcb4097134ff3c332f xmlns="bc946d81-2c1a-4ec5-ba7a-afa7b06315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50CD67-9E2E-4F74-AF2C-3B47AF771F15}">
  <ds:schemaRefs>
    <ds:schemaRef ds:uri="http://schemas.microsoft.com/sharepoint/v3/contenttype/forms"/>
  </ds:schemaRefs>
</ds:datastoreItem>
</file>

<file path=customXml/itemProps2.xml><?xml version="1.0" encoding="utf-8"?>
<ds:datastoreItem xmlns:ds="http://schemas.openxmlformats.org/officeDocument/2006/customXml" ds:itemID="{B461ECEF-7276-4E13-8A4F-46F5951EC416}"/>
</file>

<file path=customXml/itemProps3.xml><?xml version="1.0" encoding="utf-8"?>
<ds:datastoreItem xmlns:ds="http://schemas.openxmlformats.org/officeDocument/2006/customXml" ds:itemID="{8C481D81-3914-4420-AE6D-11441E5705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Media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dc:title>
  <cp:revision>40</cp:revision>
  <dcterms:created xsi:type="dcterms:W3CDTF">2020-02-12T09:59:10Z</dcterms:created>
  <dcterms:modified xsi:type="dcterms:W3CDTF">2021-08-03T14:34:26Z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0x0101009E8A76AC8AC8C54899E551A7E5B6C6B2</vt:lpwstr>
  </property>
</Properties>
</file>