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ReUqM1LBlcB4VRdsSMu4+Ii6N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199F5-3F2E-F521-B3AA-9273DCEBFB64}" v="22" dt="2024-08-27T07:36:44.294"/>
  </p1510:revLst>
</p1510:revInfo>
</file>

<file path=ppt/tableStyles.xml><?xml version="1.0" encoding="utf-8"?>
<a:tblStyleLst xmlns:a="http://schemas.openxmlformats.org/drawingml/2006/main" def="{19F9777E-4A18-44A3-8637-B1B8E7B88F62}">
  <a:tblStyle styleId="{19F9777E-4A18-44A3-8637-B1B8E7B88F6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op" userId="S::elisabeth.pop@london.gov.uk::8634a17a-75fd-4874-adad-d79916922296" providerId="AD" clId="Web-{9F6199F5-3F2E-F521-B3AA-9273DCEBFB64}"/>
    <pc:docChg chg="modSld">
      <pc:chgData name="Elisabeth Pop" userId="S::elisabeth.pop@london.gov.uk::8634a17a-75fd-4874-adad-d79916922296" providerId="AD" clId="Web-{9F6199F5-3F2E-F521-B3AA-9273DCEBFB64}" dt="2024-08-27T07:36:39.075" v="3"/>
      <pc:docMkLst>
        <pc:docMk/>
      </pc:docMkLst>
      <pc:sldChg chg="modSp">
        <pc:chgData name="Elisabeth Pop" userId="S::elisabeth.pop@london.gov.uk::8634a17a-75fd-4874-adad-d79916922296" providerId="AD" clId="Web-{9F6199F5-3F2E-F521-B3AA-9273DCEBFB64}" dt="2024-08-27T07:36:39.075" v="3"/>
        <pc:sldMkLst>
          <pc:docMk/>
          <pc:sldMk cId="0" sldId="264"/>
        </pc:sldMkLst>
        <pc:graphicFrameChg chg="mod modGraphic">
          <ac:chgData name="Elisabeth Pop" userId="S::elisabeth.pop@london.gov.uk::8634a17a-75fd-4874-adad-d79916922296" providerId="AD" clId="Web-{9F6199F5-3F2E-F521-B3AA-9273DCEBFB64}" dt="2024-08-27T07:36:39.075" v="3"/>
          <ac:graphicFrameMkLst>
            <pc:docMk/>
            <pc:sldMk cId="0" sldId="264"/>
            <ac:graphicFrameMk id="16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e1a97a88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ee1a97a88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e1a97a88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ee1a97a887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e1a97a8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ee1a97a88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hyperlink" Target="http://gov.uk/register-to-vote" TargetMode="External"/><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ondon.gov.uk/who-we-are/what-london-assembly-does/london-assembly-members" TargetMode="External"/><Relationship Id="rId3" Type="http://schemas.openxmlformats.org/officeDocument/2006/relationships/image" Target="../media/image1.png"/><Relationship Id="rId7" Type="http://schemas.openxmlformats.org/officeDocument/2006/relationships/hyperlink" Target="https://www.london.gov.uk/who-we-are/what-mayor-does/contact-city-hall-or-mayo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members.parliament.uk/members/commons" TargetMode="External"/><Relationship Id="rId5" Type="http://schemas.openxmlformats.org/officeDocument/2006/relationships/image" Target="../media/image3.png"/><Relationship Id="rId10" Type="http://schemas.openxmlformats.org/officeDocument/2006/relationships/hyperlink" Target="http://www.writetothem.com" TargetMode="External"/><Relationship Id="rId4" Type="http://schemas.openxmlformats.org/officeDocument/2006/relationships/image" Target="../media/image2.png"/><Relationship Id="rId9" Type="http://schemas.openxmlformats.org/officeDocument/2006/relationships/hyperlink" Target="https://www.gov.uk/find-your-local-councillo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petition.parliament.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electoralcommission.org.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No Vote, No Voice!</a:t>
            </a:r>
            <a:endParaRPr sz="3400" b="1" i="0" u="none" strike="noStrike" cap="none">
              <a:solidFill>
                <a:schemeClr val="dk1"/>
              </a:solidFill>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6" name="Google Shape;56;p1"/>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57" name="Google Shape;57;p1"/>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8" name="Google Shape;58;p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9" name="Google Shape;59;p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60" name="Google Shape;60;p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61" name="Google Shape;61;p1"/>
          <p:cNvSpPr txBox="1"/>
          <p:nvPr/>
        </p:nvSpPr>
        <p:spPr>
          <a:xfrm>
            <a:off x="509500" y="1741425"/>
            <a:ext cx="5064300" cy="44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Democracy doesn’t end at the ballot box, it starts there.  </a:t>
            </a:r>
            <a:endParaRPr sz="1400" b="0" i="0" u="none" strike="noStrike" cap="none">
              <a:solidFill>
                <a:schemeClr val="dk1"/>
              </a:solidFill>
              <a:latin typeface="Arial"/>
              <a:ea typeface="Arial"/>
              <a:cs typeface="Arial"/>
              <a:sym typeface="Arial"/>
            </a:endParaRPr>
          </a:p>
        </p:txBody>
      </p:sp>
      <p:pic>
        <p:nvPicPr>
          <p:cNvPr id="62" name="Google Shape;62;p1"/>
          <p:cNvPicPr preferRelativeResize="0"/>
          <p:nvPr/>
        </p:nvPicPr>
        <p:blipFill rotWithShape="1">
          <a:blip r:embed="rId6">
            <a:alphaModFix/>
          </a:blip>
          <a:srcRect b="17299"/>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g2ee1a97a887_0_3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70" name="Google Shape;170;g2ee1a97a887_0_3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71" name="Google Shape;171;g2ee1a97a887_0_3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72" name="Google Shape;172;g2ee1a97a887_0_3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73" name="Google Shape;173;g2ee1a97a887_0_38"/>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74" name="Google Shape;174;g2ee1a97a887_0_38"/>
          <p:cNvPicPr preferRelativeResize="0"/>
          <p:nvPr/>
        </p:nvPicPr>
        <p:blipFill rotWithShape="1">
          <a:blip r:embed="rId6">
            <a:alphaModFix/>
          </a:blip>
          <a:srcRect l="31369" t="15553" r="33395" b="19642"/>
          <a:stretch/>
        </p:blipFill>
        <p:spPr>
          <a:xfrm>
            <a:off x="5879938" y="2407988"/>
            <a:ext cx="312223" cy="650400"/>
          </a:xfrm>
          <a:prstGeom prst="rect">
            <a:avLst/>
          </a:prstGeom>
          <a:noFill/>
          <a:ln>
            <a:noFill/>
          </a:ln>
        </p:spPr>
      </p:pic>
      <p:pic>
        <p:nvPicPr>
          <p:cNvPr id="175" name="Google Shape;175;g2ee1a97a887_0_38"/>
          <p:cNvPicPr preferRelativeResize="0"/>
          <p:nvPr/>
        </p:nvPicPr>
        <p:blipFill rotWithShape="1">
          <a:blip r:embed="rId7">
            <a:alphaModFix/>
          </a:blip>
          <a:srcRect/>
          <a:stretch/>
        </p:blipFill>
        <p:spPr>
          <a:xfrm>
            <a:off x="6335450" y="2443006"/>
            <a:ext cx="512398" cy="580357"/>
          </a:xfrm>
          <a:prstGeom prst="rect">
            <a:avLst/>
          </a:prstGeom>
          <a:noFill/>
          <a:ln>
            <a:noFill/>
          </a:ln>
        </p:spPr>
      </p:pic>
      <p:pic>
        <p:nvPicPr>
          <p:cNvPr id="176" name="Google Shape;176;g2ee1a97a887_0_38"/>
          <p:cNvPicPr preferRelativeResize="0"/>
          <p:nvPr/>
        </p:nvPicPr>
        <p:blipFill rotWithShape="1">
          <a:blip r:embed="rId8">
            <a:alphaModFix/>
          </a:blip>
          <a:srcRect/>
          <a:stretch/>
        </p:blipFill>
        <p:spPr>
          <a:xfrm>
            <a:off x="6941450" y="2486709"/>
            <a:ext cx="512398" cy="580357"/>
          </a:xfrm>
          <a:prstGeom prst="rect">
            <a:avLst/>
          </a:prstGeom>
          <a:noFill/>
          <a:ln>
            <a:noFill/>
          </a:ln>
        </p:spPr>
      </p:pic>
      <p:pic>
        <p:nvPicPr>
          <p:cNvPr id="177" name="Google Shape;177;g2ee1a97a887_0_38"/>
          <p:cNvPicPr preferRelativeResize="0"/>
          <p:nvPr/>
        </p:nvPicPr>
        <p:blipFill rotWithShape="1">
          <a:blip r:embed="rId9">
            <a:alphaModFix/>
          </a:blip>
          <a:srcRect r="72562" b="67262"/>
          <a:stretch/>
        </p:blipFill>
        <p:spPr>
          <a:xfrm>
            <a:off x="6084050" y="3201850"/>
            <a:ext cx="882348" cy="580350"/>
          </a:xfrm>
          <a:prstGeom prst="rect">
            <a:avLst/>
          </a:prstGeom>
          <a:noFill/>
          <a:ln>
            <a:noFill/>
          </a:ln>
        </p:spPr>
      </p:pic>
      <p:pic>
        <p:nvPicPr>
          <p:cNvPr id="178" name="Google Shape;178;g2ee1a97a887_0_38"/>
          <p:cNvPicPr preferRelativeResize="0"/>
          <p:nvPr/>
        </p:nvPicPr>
        <p:blipFill rotWithShape="1">
          <a:blip r:embed="rId9">
            <a:alphaModFix/>
          </a:blip>
          <a:srcRect l="28240" t="46566" r="45727" b="24222"/>
          <a:stretch/>
        </p:blipFill>
        <p:spPr>
          <a:xfrm>
            <a:off x="8004353" y="3276625"/>
            <a:ext cx="725472" cy="448800"/>
          </a:xfrm>
          <a:prstGeom prst="rect">
            <a:avLst/>
          </a:prstGeom>
          <a:noFill/>
          <a:ln>
            <a:noFill/>
          </a:ln>
        </p:spPr>
      </p:pic>
      <p:pic>
        <p:nvPicPr>
          <p:cNvPr id="179" name="Google Shape;179;g2ee1a97a887_0_38"/>
          <p:cNvPicPr preferRelativeResize="0"/>
          <p:nvPr/>
        </p:nvPicPr>
        <p:blipFill rotWithShape="1">
          <a:blip r:embed="rId9">
            <a:alphaModFix/>
          </a:blip>
          <a:srcRect l="78574" t="25620" b="28668"/>
          <a:stretch/>
        </p:blipFill>
        <p:spPr>
          <a:xfrm>
            <a:off x="7218112" y="3070250"/>
            <a:ext cx="620800" cy="730175"/>
          </a:xfrm>
          <a:prstGeom prst="rect">
            <a:avLst/>
          </a:prstGeom>
          <a:noFill/>
          <a:ln>
            <a:noFill/>
          </a:ln>
        </p:spPr>
      </p:pic>
      <p:pic>
        <p:nvPicPr>
          <p:cNvPr id="180" name="Google Shape;180;g2ee1a97a887_0_38"/>
          <p:cNvPicPr preferRelativeResize="0"/>
          <p:nvPr/>
        </p:nvPicPr>
        <p:blipFill rotWithShape="1">
          <a:blip r:embed="rId10">
            <a:alphaModFix/>
          </a:blip>
          <a:srcRect/>
          <a:stretch/>
        </p:blipFill>
        <p:spPr>
          <a:xfrm>
            <a:off x="6385345" y="1597187"/>
            <a:ext cx="1832955" cy="650400"/>
          </a:xfrm>
          <a:prstGeom prst="rect">
            <a:avLst/>
          </a:prstGeom>
          <a:noFill/>
          <a:ln>
            <a:noFill/>
          </a:ln>
        </p:spPr>
      </p:pic>
      <p:sp>
        <p:nvSpPr>
          <p:cNvPr id="181" name="Google Shape;181;g2ee1a97a887_0_38"/>
          <p:cNvSpPr txBox="1"/>
          <p:nvPr/>
        </p:nvSpPr>
        <p:spPr>
          <a:xfrm>
            <a:off x="5934525" y="3709100"/>
            <a:ext cx="11814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182" name="Google Shape;182;g2ee1a97a887_0_38"/>
          <p:cNvSpPr txBox="1"/>
          <p:nvPr/>
        </p:nvSpPr>
        <p:spPr>
          <a:xfrm>
            <a:off x="4572000" y="3847600"/>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These include, but are not limited to:</a:t>
            </a:r>
            <a:endParaRPr sz="900" b="0" i="0" u="none" strike="noStrike" cap="none">
              <a:solidFill>
                <a:schemeClr val="dk1"/>
              </a:solidFill>
              <a:latin typeface="Arial"/>
              <a:ea typeface="Arial"/>
              <a:cs typeface="Arial"/>
              <a:sym typeface="Arial"/>
            </a:endParaRPr>
          </a:p>
        </p:txBody>
      </p:sp>
      <p:sp>
        <p:nvSpPr>
          <p:cNvPr id="183" name="Google Shape;183;g2ee1a97a887_0_38"/>
          <p:cNvSpPr txBox="1"/>
          <p:nvPr/>
        </p:nvSpPr>
        <p:spPr>
          <a:xfrm>
            <a:off x="6894675" y="3782188"/>
            <a:ext cx="11814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184" name="Google Shape;184;g2ee1a97a887_0_38"/>
          <p:cNvSpPr txBox="1"/>
          <p:nvPr/>
        </p:nvSpPr>
        <p:spPr>
          <a:xfrm>
            <a:off x="7941100" y="3782188"/>
            <a:ext cx="883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185" name="Google Shape;185;g2ee1a97a887_0_38"/>
          <p:cNvSpPr txBox="1"/>
          <p:nvPr/>
        </p:nvSpPr>
        <p:spPr>
          <a:xfrm>
            <a:off x="1394350" y="1694263"/>
            <a:ext cx="5812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 register to vote, head to </a:t>
            </a:r>
            <a:r>
              <a:rPr lang="en-GB" sz="1600" b="0" i="0" u="sng" strike="noStrike" cap="none">
                <a:solidFill>
                  <a:schemeClr val="accent5"/>
                </a:solidFill>
                <a:latin typeface="Arial"/>
                <a:ea typeface="Arial"/>
                <a:cs typeface="Arial"/>
                <a:sym typeface="Arial"/>
                <a:hlinkClick r:id="rId11">
                  <a:extLst>
                    <a:ext uri="{A12FA001-AC4F-418D-AE19-62706E023703}">
                      <ahyp:hlinkClr xmlns:ahyp="http://schemas.microsoft.com/office/drawing/2018/hyperlinkcolor" val="tx"/>
                    </a:ext>
                  </a:extLst>
                </a:hlinkClick>
              </a:rPr>
              <a:t>gov.uk/register-to-vote</a:t>
            </a:r>
            <a:r>
              <a:rPr lang="en-GB"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sp>
        <p:nvSpPr>
          <p:cNvPr id="186" name="Google Shape;186;g2ee1a97a887_0_38"/>
          <p:cNvSpPr txBox="1"/>
          <p:nvPr/>
        </p:nvSpPr>
        <p:spPr>
          <a:xfrm>
            <a:off x="1394350" y="2537063"/>
            <a:ext cx="4591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vote in person, by post or by proxy </a:t>
            </a:r>
            <a:endParaRPr sz="1600" b="0" i="0" u="none" strike="noStrike" cap="none">
              <a:solidFill>
                <a:schemeClr val="lt1"/>
              </a:solidFill>
              <a:latin typeface="Arial"/>
              <a:ea typeface="Arial"/>
              <a:cs typeface="Arial"/>
              <a:sym typeface="Arial"/>
            </a:endParaRPr>
          </a:p>
        </p:txBody>
      </p:sp>
      <p:sp>
        <p:nvSpPr>
          <p:cNvPr id="187" name="Google Shape;187;g2ee1a97a887_0_38"/>
          <p:cNvSpPr txBox="1"/>
          <p:nvPr/>
        </p:nvSpPr>
        <p:spPr>
          <a:xfrm>
            <a:off x="1394350" y="3379875"/>
            <a:ext cx="54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need an accepted form of ID to vote in person </a:t>
            </a:r>
            <a:endParaRPr sz="1600" b="0" i="0" u="none" strike="noStrike" cap="none">
              <a:solidFill>
                <a:schemeClr val="lt1"/>
              </a:solidFill>
              <a:latin typeface="Arial"/>
              <a:ea typeface="Arial"/>
              <a:cs typeface="Arial"/>
              <a:sym typeface="Arial"/>
            </a:endParaRPr>
          </a:p>
        </p:txBody>
      </p:sp>
      <p:grpSp>
        <p:nvGrpSpPr>
          <p:cNvPr id="188" name="Google Shape;188;g2ee1a97a887_0_38"/>
          <p:cNvGrpSpPr/>
          <p:nvPr/>
        </p:nvGrpSpPr>
        <p:grpSpPr>
          <a:xfrm>
            <a:off x="509488" y="1562675"/>
            <a:ext cx="710862" cy="785100"/>
            <a:chOff x="509488" y="1522650"/>
            <a:chExt cx="710862" cy="785100"/>
          </a:xfrm>
        </p:grpSpPr>
        <p:sp>
          <p:nvSpPr>
            <p:cNvPr id="189" name="Google Shape;189;g2ee1a97a887_0_38"/>
            <p:cNvSpPr txBox="1"/>
            <p:nvPr/>
          </p:nvSpPr>
          <p:spPr>
            <a:xfrm>
              <a:off x="599650" y="15226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1</a:t>
              </a:r>
              <a:endParaRPr sz="3900" b="1" i="0" u="none" strike="noStrike" cap="none">
                <a:solidFill>
                  <a:schemeClr val="dk1"/>
                </a:solidFill>
                <a:latin typeface="Arial"/>
                <a:ea typeface="Arial"/>
                <a:cs typeface="Arial"/>
                <a:sym typeface="Arial"/>
              </a:endParaRPr>
            </a:p>
          </p:txBody>
        </p:sp>
        <p:sp>
          <p:nvSpPr>
            <p:cNvPr id="190" name="Google Shape;190;g2ee1a97a887_0_38"/>
            <p:cNvSpPr/>
            <p:nvPr/>
          </p:nvSpPr>
          <p:spPr>
            <a:xfrm>
              <a:off x="509488" y="15868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 name="Google Shape;191;g2ee1a97a887_0_38"/>
          <p:cNvGrpSpPr/>
          <p:nvPr/>
        </p:nvGrpSpPr>
        <p:grpSpPr>
          <a:xfrm>
            <a:off x="522650" y="2327525"/>
            <a:ext cx="684537" cy="785100"/>
            <a:chOff x="1314588" y="2284450"/>
            <a:chExt cx="684537" cy="785100"/>
          </a:xfrm>
        </p:grpSpPr>
        <p:sp>
          <p:nvSpPr>
            <p:cNvPr id="192" name="Google Shape;192;g2ee1a97a887_0_38"/>
            <p:cNvSpPr txBox="1"/>
            <p:nvPr/>
          </p:nvSpPr>
          <p:spPr>
            <a:xfrm>
              <a:off x="1378425" y="22844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2</a:t>
              </a:r>
              <a:endParaRPr sz="3900" b="1" i="0" u="none" strike="noStrike" cap="none">
                <a:solidFill>
                  <a:schemeClr val="dk1"/>
                </a:solidFill>
                <a:latin typeface="Arial"/>
                <a:ea typeface="Arial"/>
                <a:cs typeface="Arial"/>
                <a:sym typeface="Arial"/>
              </a:endParaRPr>
            </a:p>
          </p:txBody>
        </p:sp>
        <p:sp>
          <p:nvSpPr>
            <p:cNvPr id="193" name="Google Shape;193;g2ee1a97a887_0_38"/>
            <p:cNvSpPr/>
            <p:nvPr/>
          </p:nvSpPr>
          <p:spPr>
            <a:xfrm>
              <a:off x="1314588" y="23867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g2ee1a97a887_0_38"/>
          <p:cNvGrpSpPr/>
          <p:nvPr/>
        </p:nvGrpSpPr>
        <p:grpSpPr>
          <a:xfrm>
            <a:off x="509488" y="3187400"/>
            <a:ext cx="710862" cy="785100"/>
            <a:chOff x="1751888" y="2430400"/>
            <a:chExt cx="710862" cy="785100"/>
          </a:xfrm>
        </p:grpSpPr>
        <p:sp>
          <p:nvSpPr>
            <p:cNvPr id="195" name="Google Shape;195;g2ee1a97a887_0_38"/>
            <p:cNvSpPr txBox="1"/>
            <p:nvPr/>
          </p:nvSpPr>
          <p:spPr>
            <a:xfrm>
              <a:off x="1842050" y="243040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3</a:t>
              </a:r>
              <a:endParaRPr sz="3900" b="1" i="0" u="none" strike="noStrike" cap="none">
                <a:solidFill>
                  <a:schemeClr val="dk1"/>
                </a:solidFill>
                <a:latin typeface="Arial"/>
                <a:ea typeface="Arial"/>
                <a:cs typeface="Arial"/>
                <a:sym typeface="Arial"/>
              </a:endParaRPr>
            </a:p>
          </p:txBody>
        </p:sp>
        <p:sp>
          <p:nvSpPr>
            <p:cNvPr id="196" name="Google Shape;196;g2ee1a97a887_0_38"/>
            <p:cNvSpPr/>
            <p:nvPr/>
          </p:nvSpPr>
          <p:spPr>
            <a:xfrm>
              <a:off x="1751888" y="253270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 name="Google Shape;197;g2ee1a97a887_0_38"/>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pic>
        <p:nvPicPr>
          <p:cNvPr id="202" name="Google Shape;202;p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03" name="Google Shape;203;p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04" name="Google Shape;204;p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p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06" name="Google Shape;206;p8"/>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07" name="Google Shape;207;p8"/>
          <p:cNvSpPr/>
          <p:nvPr/>
        </p:nvSpPr>
        <p:spPr>
          <a:xfrm>
            <a:off x="429275" y="784200"/>
            <a:ext cx="8208900" cy="448800"/>
          </a:xfrm>
          <a:prstGeom prst="roundRect">
            <a:avLst>
              <a:gd name="adj" fmla="val 16667"/>
            </a:avLst>
          </a:prstGeom>
          <a:solidFill>
            <a:srgbClr val="4A307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Why should you engage with the Greater London Authority?</a:t>
            </a:r>
            <a:endParaRPr sz="2000" b="1" i="0" u="none" strike="noStrike" cap="none">
              <a:solidFill>
                <a:schemeClr val="lt1"/>
              </a:solidFill>
              <a:latin typeface="Arial"/>
              <a:ea typeface="Arial"/>
              <a:cs typeface="Arial"/>
              <a:sym typeface="Arial"/>
            </a:endParaRPr>
          </a:p>
        </p:txBody>
      </p:sp>
      <p:sp>
        <p:nvSpPr>
          <p:cNvPr id="208" name="Google Shape;208;p8"/>
          <p:cNvSpPr/>
          <p:nvPr/>
        </p:nvSpPr>
        <p:spPr>
          <a:xfrm>
            <a:off x="509495" y="1395670"/>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Mayor of London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The Mayor of London is elected to set city-wide/ regional priorities:</a:t>
            </a:r>
            <a:endParaRPr/>
          </a:p>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Transport for London</a:t>
            </a:r>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Mayor’s Office for Policing and Crime</a:t>
            </a:r>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London Fire Brigade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Housing</a:t>
            </a:r>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Environment</a:t>
            </a:r>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Culture and arts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09" name="Google Shape;209;p8"/>
          <p:cNvSpPr/>
          <p:nvPr/>
        </p:nvSpPr>
        <p:spPr>
          <a:xfrm>
            <a:off x="5946070" y="1391353"/>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London Assembly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The London Assembly holds the Mayor to account.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It is elected by Londoners, at the same time as the Mayor.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It is composed of 25 Assembly Members: 14 represent geographic areas (2 or 3 London boroughs) and 11 work pan-London.</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0" name="Google Shape;210;p8"/>
          <p:cNvSpPr/>
          <p:nvPr/>
        </p:nvSpPr>
        <p:spPr>
          <a:xfrm>
            <a:off x="3328030" y="1404329"/>
            <a:ext cx="2473023" cy="2761712"/>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The Greater London Authority (GLA) is made up of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1" name="Google Shape;211;p8"/>
          <p:cNvSpPr/>
          <p:nvPr/>
        </p:nvSpPr>
        <p:spPr>
          <a:xfrm>
            <a:off x="5344931" y="2742730"/>
            <a:ext cx="299490" cy="237657"/>
          </a:xfrm>
          <a:prstGeom prst="righ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8"/>
          <p:cNvSpPr/>
          <p:nvPr/>
        </p:nvSpPr>
        <p:spPr>
          <a:xfrm>
            <a:off x="3513192" y="2732965"/>
            <a:ext cx="278169" cy="247261"/>
          </a:xfrm>
          <a:prstGeom prst="lef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Google Shape;217;g2ee1a97a887_0_7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18" name="Google Shape;218;g2ee1a97a887_0_7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19" name="Google Shape;219;g2ee1a97a887_0_7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20" name="Google Shape;220;g2ee1a97a887_0_7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21" name="Google Shape;221;g2ee1a97a887_0_7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22" name="Google Shape;222;g2ee1a97a887_0_71"/>
          <p:cNvSpPr/>
          <p:nvPr/>
        </p:nvSpPr>
        <p:spPr>
          <a:xfrm>
            <a:off x="429275" y="784200"/>
            <a:ext cx="8208900" cy="448800"/>
          </a:xfrm>
          <a:prstGeom prst="roundRect">
            <a:avLst>
              <a:gd name="adj" fmla="val 16667"/>
            </a:avLst>
          </a:prstGeom>
          <a:solidFill>
            <a:srgbClr val="4A307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1" i="0" u="none" strike="noStrike" cap="none">
                <a:solidFill>
                  <a:schemeClr val="lt1"/>
                </a:solidFill>
                <a:latin typeface="Arial"/>
                <a:ea typeface="Arial"/>
                <a:cs typeface="Arial"/>
                <a:sym typeface="Arial"/>
              </a:rPr>
              <a:t>Why should you engage with your Member of Parliament (MP)?</a:t>
            </a:r>
            <a:endParaRPr sz="2000" b="1" i="0" u="none" strike="noStrike" cap="none">
              <a:solidFill>
                <a:schemeClr val="lt1"/>
              </a:solidFill>
              <a:latin typeface="Arial"/>
              <a:ea typeface="Arial"/>
              <a:cs typeface="Arial"/>
              <a:sym typeface="Arial"/>
            </a:endParaRPr>
          </a:p>
        </p:txBody>
      </p:sp>
      <p:sp>
        <p:nvSpPr>
          <p:cNvPr id="223" name="Google Shape;223;g2ee1a97a887_0_71"/>
          <p:cNvSpPr/>
          <p:nvPr/>
        </p:nvSpPr>
        <p:spPr>
          <a:xfrm>
            <a:off x="509495" y="1395670"/>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What is a Member of Parliament (MP)?</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In a general election, you vote for the MP that you want to represent your constituency. There are 75 constituencies in London.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The elected MP represents your constituency in Parliament, at a national and international level.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4" name="Google Shape;224;g2ee1a97a887_0_71"/>
          <p:cNvPicPr preferRelativeResize="0"/>
          <p:nvPr/>
        </p:nvPicPr>
        <p:blipFill rotWithShape="1">
          <a:blip r:embed="rId6">
            <a:alphaModFix/>
          </a:blip>
          <a:srcRect l="38189" r="31276" b="23902"/>
          <a:stretch/>
        </p:blipFill>
        <p:spPr>
          <a:xfrm>
            <a:off x="3729850" y="1368925"/>
            <a:ext cx="1494900" cy="1132200"/>
          </a:xfrm>
          <a:prstGeom prst="roundRect">
            <a:avLst>
              <a:gd name="adj" fmla="val 16667"/>
            </a:avLst>
          </a:prstGeom>
          <a:noFill/>
          <a:ln w="19050" cap="flat" cmpd="sng">
            <a:solidFill>
              <a:srgbClr val="9A71B1"/>
            </a:solidFill>
            <a:prstDash val="solid"/>
            <a:round/>
            <a:headEnd type="none" w="sm" len="sm"/>
            <a:tailEnd type="none" w="sm" len="sm"/>
          </a:ln>
        </p:spPr>
      </p:pic>
      <p:sp>
        <p:nvSpPr>
          <p:cNvPr id="225" name="Google Shape;225;g2ee1a97a887_0_71"/>
          <p:cNvSpPr/>
          <p:nvPr/>
        </p:nvSpPr>
        <p:spPr>
          <a:xfrm>
            <a:off x="5755570" y="1371536"/>
            <a:ext cx="2689500" cy="2774699"/>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Why should you engage with them?</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MPs can support with individual cases. It is also through your MP that you can influence the decision-making on issues like: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The economy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Education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Healthcare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Housing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Environment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6" name="Google Shape;226;g2ee1a97a887_0_71"/>
          <p:cNvPicPr preferRelativeResize="0"/>
          <p:nvPr/>
        </p:nvPicPr>
        <p:blipFill rotWithShape="1">
          <a:blip r:embed="rId7">
            <a:alphaModFix/>
          </a:blip>
          <a:srcRect/>
          <a:stretch/>
        </p:blipFill>
        <p:spPr>
          <a:xfrm>
            <a:off x="3614978" y="2610350"/>
            <a:ext cx="1724625" cy="172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0"/>
          <p:cNvSpPr/>
          <p:nvPr/>
        </p:nvSpPr>
        <p:spPr>
          <a:xfrm>
            <a:off x="509500" y="849450"/>
            <a:ext cx="8157000" cy="7188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continue to have your voice heard by representatives beyond an election?</a:t>
            </a:r>
            <a:endParaRPr sz="1400" b="1" i="0" u="none" strike="noStrike" cap="none">
              <a:solidFill>
                <a:schemeClr val="lt1"/>
              </a:solidFill>
              <a:latin typeface="Montserrat"/>
              <a:ea typeface="Montserrat"/>
              <a:cs typeface="Montserrat"/>
              <a:sym typeface="Montserrat"/>
            </a:endParaRPr>
          </a:p>
        </p:txBody>
      </p:sp>
      <p:pic>
        <p:nvPicPr>
          <p:cNvPr id="232" name="Google Shape;232;p1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33" name="Google Shape;233;p1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34" name="Google Shape;234;p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35" name="Google Shape;235;p1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36" name="Google Shape;236;p1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37" name="Google Shape;237;p10"/>
          <p:cNvSpPr/>
          <p:nvPr/>
        </p:nvSpPr>
        <p:spPr>
          <a:xfrm>
            <a:off x="457750" y="1742900"/>
            <a:ext cx="3727800" cy="2526900"/>
          </a:xfrm>
          <a:prstGeom prst="roundRect">
            <a:avLst>
              <a:gd name="adj" fmla="val 9649"/>
            </a:avLst>
          </a:prstGeom>
          <a:solidFill>
            <a:srgbClr val="219EB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Engage with them by: </a:t>
            </a: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Writing to them – the </a:t>
            </a:r>
            <a:r>
              <a:rPr lang="en-GB" sz="1300" b="0" i="0" u="none" strike="noStrike" cap="none">
                <a:solidFill>
                  <a:schemeClr val="lt1"/>
                </a:solidFill>
                <a:latin typeface="Arial"/>
                <a:ea typeface="Arial"/>
                <a:cs typeface="Arial"/>
                <a:sym typeface="Arial"/>
              </a:rPr>
              <a:t>emails and addresses are publicly available </a:t>
            </a:r>
            <a:endParaRPr sz="1300" b="0"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Talking to them – </a:t>
            </a:r>
            <a:r>
              <a:rPr lang="en-GB" sz="1300" b="0" i="0" u="none" strike="noStrike" cap="none">
                <a:solidFill>
                  <a:schemeClr val="lt1"/>
                </a:solidFill>
                <a:latin typeface="Arial"/>
                <a:ea typeface="Arial"/>
                <a:cs typeface="Arial"/>
                <a:sym typeface="Arial"/>
              </a:rPr>
              <a:t>MPs and councillors  often have surgery hours where you can meet them face-to-face and discuss issues that matter to you </a:t>
            </a:r>
            <a:endParaRPr sz="1300" b="0"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Following their record</a:t>
            </a:r>
            <a:r>
              <a:rPr lang="en-GB" sz="1300" b="0" i="0" u="none" strike="noStrike" cap="none">
                <a:solidFill>
                  <a:schemeClr val="lt1"/>
                </a:solidFill>
                <a:latin typeface="Arial"/>
                <a:ea typeface="Arial"/>
                <a:cs typeface="Arial"/>
                <a:sym typeface="Arial"/>
              </a:rPr>
              <a:t> – the voting records of your representatives are publicly available </a:t>
            </a:r>
            <a:endParaRPr sz="1300" b="0" i="0" u="none" strike="noStrike" cap="none">
              <a:solidFill>
                <a:schemeClr val="lt1"/>
              </a:solidFill>
              <a:latin typeface="Arial"/>
              <a:ea typeface="Arial"/>
              <a:cs typeface="Arial"/>
              <a:sym typeface="Arial"/>
            </a:endParaRPr>
          </a:p>
        </p:txBody>
      </p:sp>
      <p:sp>
        <p:nvSpPr>
          <p:cNvPr id="238" name="Google Shape;238;p10"/>
          <p:cNvSpPr/>
          <p:nvPr/>
        </p:nvSpPr>
        <p:spPr>
          <a:xfrm>
            <a:off x="4413825" y="1742900"/>
            <a:ext cx="4252800" cy="10521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Find out who represents you: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MP - </a:t>
            </a:r>
            <a:r>
              <a:rPr lang="en-GB" sz="1400" b="0" i="0" u="sng" strike="noStrike" cap="none">
                <a:solidFill>
                  <a:schemeClr val="hlink"/>
                </a:solidFill>
                <a:latin typeface="Arial"/>
                <a:ea typeface="Arial"/>
                <a:cs typeface="Arial"/>
                <a:sym typeface="Arial"/>
                <a:hlinkClick r:id="rId6"/>
              </a:rPr>
              <a:t>members.parliament.uk</a:t>
            </a:r>
            <a:r>
              <a:rPr lang="en-GB"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Mayor of London - </a:t>
            </a:r>
            <a:r>
              <a:rPr lang="en-GB" sz="1400" b="0" i="0" u="sng" strike="noStrike" cap="none">
                <a:solidFill>
                  <a:schemeClr val="hlink"/>
                </a:solidFill>
                <a:latin typeface="Arial"/>
                <a:ea typeface="Arial"/>
                <a:cs typeface="Arial"/>
                <a:sym typeface="Arial"/>
                <a:hlinkClick r:id="rId7"/>
              </a:rPr>
              <a:t>london.gov</a:t>
            </a:r>
            <a:r>
              <a:rPr lang="en-GB" sz="1400" b="0" i="0" u="sng" strike="noStrike" cap="none">
                <a:solidFill>
                  <a:schemeClr val="hlink"/>
                </a:solidFill>
                <a:latin typeface="Arial"/>
                <a:ea typeface="Arial"/>
                <a:cs typeface="Arial"/>
                <a:sym typeface="Arial"/>
              </a:rPr>
              <a:t>.uk</a:t>
            </a:r>
            <a:endParaRPr sz="1400" b="0" i="0" u="none" strike="noStrike" cap="none">
              <a:solidFill>
                <a:schemeClr val="hlink"/>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London Assembly - </a:t>
            </a:r>
            <a:r>
              <a:rPr lang="en-GB" sz="1400" b="0" i="0" u="sng" strike="noStrike" cap="none">
                <a:solidFill>
                  <a:schemeClr val="hlink"/>
                </a:solidFill>
                <a:latin typeface="Arial"/>
                <a:ea typeface="Arial"/>
                <a:cs typeface="Arial"/>
                <a:sym typeface="Arial"/>
                <a:hlinkClick r:id="rId8"/>
              </a:rPr>
              <a:t>london.gov</a:t>
            </a:r>
            <a:r>
              <a:rPr lang="en-GB" sz="1400" b="0" i="0" u="sng" strike="noStrike" cap="none">
                <a:solidFill>
                  <a:schemeClr val="hlink"/>
                </a:solidFill>
                <a:latin typeface="Arial"/>
                <a:ea typeface="Arial"/>
                <a:cs typeface="Arial"/>
                <a:sym typeface="Arial"/>
              </a:rPr>
              <a:t>.uk</a:t>
            </a:r>
            <a:endParaRPr sz="1400" b="0" i="0" u="none" strike="noStrike" cap="none">
              <a:solidFill>
                <a:schemeClr val="hlink"/>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Local councillor - </a:t>
            </a:r>
            <a:r>
              <a:rPr lang="en-GB" sz="1400" b="0" i="0" u="sng" strike="noStrike" cap="none">
                <a:solidFill>
                  <a:schemeClr val="hlink"/>
                </a:solidFill>
                <a:latin typeface="Arial"/>
                <a:ea typeface="Arial"/>
                <a:cs typeface="Arial"/>
                <a:sym typeface="Arial"/>
                <a:hlinkClick r:id="rId9"/>
              </a:rPr>
              <a:t>gov.uk</a:t>
            </a:r>
            <a:r>
              <a:rPr lang="en-GB" sz="1400" b="0" i="0" u="none" strike="noStrike" cap="none">
                <a:solidFill>
                  <a:srgbClr val="000000"/>
                </a:solidFill>
                <a:latin typeface="Arial"/>
                <a:ea typeface="Arial"/>
                <a:cs typeface="Arial"/>
                <a:sym typeface="Arial"/>
              </a:rPr>
              <a:t> </a:t>
            </a:r>
            <a:r>
              <a:rPr lang="en-GB" sz="1400" b="0" i="0" u="none" strike="noStrike" cap="none">
                <a:solidFill>
                  <a:schemeClr val="hlink"/>
                </a:solidFill>
                <a:latin typeface="Arial"/>
                <a:ea typeface="Arial"/>
                <a:cs typeface="Arial"/>
                <a:sym typeface="Arial"/>
              </a:rPr>
              <a:t> </a:t>
            </a:r>
            <a:endParaRPr sz="1400" b="0" i="0" u="none" strike="noStrike" cap="none">
              <a:solidFill>
                <a:schemeClr val="hlink"/>
              </a:solidFill>
              <a:latin typeface="Arial"/>
              <a:ea typeface="Arial"/>
              <a:cs typeface="Arial"/>
              <a:sym typeface="Arial"/>
            </a:endParaRPr>
          </a:p>
        </p:txBody>
      </p:sp>
      <p:sp>
        <p:nvSpPr>
          <p:cNvPr id="239" name="Google Shape;239;p10"/>
          <p:cNvSpPr/>
          <p:nvPr/>
        </p:nvSpPr>
        <p:spPr>
          <a:xfrm>
            <a:off x="4413850" y="2922975"/>
            <a:ext cx="4252800" cy="4488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Find your representatives’ contact details: </a:t>
            </a:r>
            <a:r>
              <a:rPr lang="en-GB" sz="1400" b="0" i="0" u="sng" strike="noStrike" cap="none">
                <a:solidFill>
                  <a:schemeClr val="hlink"/>
                </a:solidFill>
                <a:latin typeface="Arial"/>
                <a:ea typeface="Arial"/>
                <a:cs typeface="Arial"/>
                <a:sym typeface="Arial"/>
                <a:hlinkClick r:id="rId10"/>
              </a:rPr>
              <a:t>www.writetothem.com</a:t>
            </a:r>
            <a:r>
              <a:rPr lang="en-GB" sz="1400" b="0" i="0" u="none" strike="noStrike" cap="none">
                <a:solidFill>
                  <a:schemeClr val="hlink"/>
                </a:solidFill>
                <a:latin typeface="Arial"/>
                <a:ea typeface="Arial"/>
                <a:cs typeface="Arial"/>
                <a:sym typeface="Arial"/>
              </a:rPr>
              <a:t>  </a:t>
            </a:r>
            <a:endParaRPr sz="1400" b="0" i="0" u="none" strike="noStrike" cap="none">
              <a:solidFill>
                <a:schemeClr val="hlink"/>
              </a:solidFill>
              <a:latin typeface="Arial"/>
              <a:ea typeface="Arial"/>
              <a:cs typeface="Arial"/>
              <a:sym typeface="Arial"/>
            </a:endParaRPr>
          </a:p>
        </p:txBody>
      </p:sp>
      <p:sp>
        <p:nvSpPr>
          <p:cNvPr id="240" name="Google Shape;240;p10"/>
          <p:cNvSpPr/>
          <p:nvPr/>
        </p:nvSpPr>
        <p:spPr>
          <a:xfrm>
            <a:off x="4413850" y="3499700"/>
            <a:ext cx="4252800" cy="7188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Follow what is being said &amp; voted for in parliament: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sng" strike="noStrike" cap="none">
                <a:solidFill>
                  <a:schemeClr val="hlink"/>
                </a:solidFill>
                <a:latin typeface="Arial"/>
                <a:ea typeface="Arial"/>
                <a:cs typeface="Arial"/>
                <a:sym typeface="Arial"/>
              </a:rPr>
              <a:t>hansard.parliament.uk</a:t>
            </a:r>
            <a:r>
              <a:rPr lang="en-GB" sz="1400" b="0" i="0" u="none" strike="noStrike" cap="none">
                <a:solidFill>
                  <a:schemeClr val="hlink"/>
                </a:solidFill>
                <a:latin typeface="Arial"/>
                <a:ea typeface="Arial"/>
                <a:cs typeface="Arial"/>
                <a:sym typeface="Arial"/>
              </a:rPr>
              <a:t>  </a:t>
            </a:r>
            <a:endParaRPr sz="1400" b="0" i="0" u="none" strike="noStrike" cap="none">
              <a:solidFill>
                <a:schemeClr val="hlink"/>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46" name="Google Shape;246;p1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47" name="Google Shape;247;p1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48" name="Google Shape;248;p1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49" name="Google Shape;249;p1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50" name="Google Shape;250;p11"/>
          <p:cNvSpPr/>
          <p:nvPr/>
        </p:nvSpPr>
        <p:spPr>
          <a:xfrm>
            <a:off x="3864325" y="1452566"/>
            <a:ext cx="4574100" cy="2777513"/>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Check out the GLA Democracy Hub </a:t>
            </a:r>
            <a:r>
              <a:rPr lang="en-GB" sz="1500" b="1" i="0" u="sng" strike="noStrike" cap="none">
                <a:solidFill>
                  <a:schemeClr val="hlink"/>
                </a:solidFill>
                <a:latin typeface="Arial"/>
                <a:ea typeface="Arial"/>
                <a:cs typeface="Arial"/>
                <a:sym typeface="Arial"/>
                <a:hlinkClick r:id="rId6"/>
              </a:rPr>
              <a:t>registertovote.london</a:t>
            </a:r>
            <a:r>
              <a:rPr lang="en-GB" sz="1500" b="1" i="0" u="none" strike="noStrike" cap="none">
                <a:solidFill>
                  <a:schemeClr val="dk1"/>
                </a:solidFill>
                <a:latin typeface="Arial"/>
                <a:ea typeface="Arial"/>
                <a:cs typeface="Arial"/>
                <a:sym typeface="Arial"/>
              </a:rPr>
              <a:t> to: </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more information on your civic and democratic rights </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comprehensive answers to FAQs </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Check the Democracy WhatsApp chatbot (+44 7908820136) and #NoVoteNoVoice WhatsApp channel</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accessible resources, including in different languages </a:t>
            </a:r>
            <a:endParaRPr sz="1500" b="0" i="0" u="none" strike="noStrike" cap="none">
              <a:solidFill>
                <a:schemeClr val="dk1"/>
              </a:solidFill>
              <a:latin typeface="Arial"/>
              <a:ea typeface="Arial"/>
              <a:cs typeface="Arial"/>
              <a:sym typeface="Arial"/>
            </a:endParaRPr>
          </a:p>
        </p:txBody>
      </p:sp>
      <p:pic>
        <p:nvPicPr>
          <p:cNvPr id="251" name="Google Shape;251;p11"/>
          <p:cNvPicPr preferRelativeResize="0"/>
          <p:nvPr/>
        </p:nvPicPr>
        <p:blipFill rotWithShape="1">
          <a:blip r:embed="rId7">
            <a:alphaModFix/>
          </a:blip>
          <a:srcRect/>
          <a:stretch/>
        </p:blipFill>
        <p:spPr>
          <a:xfrm>
            <a:off x="785925" y="1455100"/>
            <a:ext cx="2877950" cy="2877950"/>
          </a:xfrm>
          <a:prstGeom prst="rect">
            <a:avLst/>
          </a:prstGeom>
          <a:noFill/>
          <a:ln>
            <a:noFill/>
          </a:ln>
        </p:spPr>
      </p:pic>
      <p:sp>
        <p:nvSpPr>
          <p:cNvPr id="252" name="Google Shape;252;p11"/>
          <p:cNvSpPr/>
          <p:nvPr/>
        </p:nvSpPr>
        <p:spPr>
          <a:xfrm>
            <a:off x="509500" y="812039"/>
            <a:ext cx="7929000" cy="5067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Your voice matters, make sure it gets heard! </a:t>
            </a:r>
            <a:endParaRPr sz="1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pic>
        <p:nvPicPr>
          <p:cNvPr id="257" name="Google Shape;257;p12"/>
          <p:cNvPicPr preferRelativeResize="0"/>
          <p:nvPr/>
        </p:nvPicPr>
        <p:blipFill rotWithShape="1">
          <a:blip r:embed="rId3">
            <a:alphaModFix/>
          </a:blip>
          <a:srcRect l="20235" t="23213" r="22408" b="18313"/>
          <a:stretch/>
        </p:blipFill>
        <p:spPr>
          <a:xfrm>
            <a:off x="7600" y="644375"/>
            <a:ext cx="7339574" cy="4007151"/>
          </a:xfrm>
          <a:prstGeom prst="rect">
            <a:avLst/>
          </a:prstGeom>
          <a:noFill/>
          <a:ln>
            <a:noFill/>
          </a:ln>
        </p:spPr>
      </p:pic>
      <p:sp>
        <p:nvSpPr>
          <p:cNvPr id="258" name="Google Shape;258;p12"/>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Thank You!</a:t>
            </a:r>
            <a:endParaRPr sz="3400" b="1" i="0" u="none" strike="noStrike" cap="none">
              <a:solidFill>
                <a:schemeClr val="dk1"/>
              </a:solidFill>
              <a:latin typeface="Arial"/>
              <a:ea typeface="Arial"/>
              <a:cs typeface="Arial"/>
              <a:sym typeface="Arial"/>
            </a:endParaRPr>
          </a:p>
        </p:txBody>
      </p:sp>
      <p:pic>
        <p:nvPicPr>
          <p:cNvPr id="259" name="Google Shape;259;p12"/>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260" name="Google Shape;260;p12"/>
          <p:cNvPicPr preferRelativeResize="0"/>
          <p:nvPr/>
        </p:nvPicPr>
        <p:blipFill rotWithShape="1">
          <a:blip r:embed="rId5">
            <a:alphaModFix/>
          </a:blip>
          <a:srcRect/>
          <a:stretch/>
        </p:blipFill>
        <p:spPr>
          <a:xfrm>
            <a:off x="509500" y="4441988"/>
            <a:ext cx="1480269" cy="506676"/>
          </a:xfrm>
          <a:prstGeom prst="rect">
            <a:avLst/>
          </a:prstGeom>
          <a:noFill/>
          <a:ln>
            <a:noFill/>
          </a:ln>
        </p:spPr>
      </p:pic>
      <p:sp>
        <p:nvSpPr>
          <p:cNvPr id="261" name="Google Shape;261;p12"/>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262" name="Google Shape;262;p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63" name="Google Shape;263;p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64" name="Google Shape;264;p12"/>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265" name="Google Shape;265;p12"/>
          <p:cNvSpPr txBox="1"/>
          <p:nvPr/>
        </p:nvSpPr>
        <p:spPr>
          <a:xfrm>
            <a:off x="582750" y="1800525"/>
            <a:ext cx="6764400" cy="7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For more information, contact the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GLA Democratic Participation Team at: </a:t>
            </a:r>
            <a:r>
              <a:rPr lang="en-GB" sz="1400" b="1" i="0" u="none" strike="noStrike" cap="none">
                <a:solidFill>
                  <a:schemeClr val="dk1"/>
                </a:solidFill>
                <a:latin typeface="Arial"/>
                <a:ea typeface="Arial"/>
                <a:cs typeface="Arial"/>
                <a:sym typeface="Arial"/>
              </a:rPr>
              <a:t>democracy@london.gov.uk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2"/>
          <p:cNvSpPr/>
          <p:nvPr/>
        </p:nvSpPr>
        <p:spPr>
          <a:xfrm>
            <a:off x="412750" y="1020850"/>
            <a:ext cx="8005500" cy="3120900"/>
          </a:xfrm>
          <a:prstGeom prst="roundRect">
            <a:avLst>
              <a:gd name="adj" fmla="val 4078"/>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400"/>
              </a:spcBef>
              <a:spcAft>
                <a:spcPts val="100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8" name="Google Shape;68;p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69" name="Google Shape;69;p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70" name="Google Shape;70;p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71" name="Google Shape;71;p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72" name="Google Shape;72;p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73" name="Google Shape;73;p2"/>
          <p:cNvSpPr txBox="1"/>
          <p:nvPr/>
        </p:nvSpPr>
        <p:spPr>
          <a:xfrm>
            <a:off x="457750" y="1021000"/>
            <a:ext cx="8063400" cy="30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Arial"/>
                <a:ea typeface="Arial"/>
                <a:cs typeface="Arial"/>
                <a:sym typeface="Arial"/>
              </a:rPr>
              <a:t>In this session we will explore the following questions: </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Why is it </a:t>
            </a:r>
            <a:r>
              <a:rPr lang="en-GB" sz="1400" b="1" i="0" u="none" strike="noStrike" cap="none">
                <a:solidFill>
                  <a:schemeClr val="dk1"/>
                </a:solidFill>
                <a:latin typeface="Arial"/>
                <a:ea typeface="Arial"/>
                <a:cs typeface="Arial"/>
                <a:sym typeface="Arial"/>
              </a:rPr>
              <a:t>important</a:t>
            </a:r>
            <a:r>
              <a:rPr lang="en-GB" sz="1400" b="0" i="0" u="none" strike="noStrike" cap="none">
                <a:solidFill>
                  <a:schemeClr val="dk1"/>
                </a:solidFill>
                <a:latin typeface="Arial"/>
                <a:ea typeface="Arial"/>
                <a:cs typeface="Arial"/>
                <a:sym typeface="Arial"/>
              </a:rPr>
              <a:t> to know your </a:t>
            </a:r>
            <a:r>
              <a:rPr lang="en-GB" sz="1400" b="1" i="0" u="none" strike="noStrike" cap="none">
                <a:solidFill>
                  <a:schemeClr val="dk1"/>
                </a:solidFill>
                <a:latin typeface="Arial"/>
                <a:ea typeface="Arial"/>
                <a:cs typeface="Arial"/>
                <a:sym typeface="Arial"/>
              </a:rPr>
              <a:t>civic and democratic rights</a:t>
            </a:r>
            <a:r>
              <a:rPr lang="en-GB"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What is the </a:t>
            </a:r>
            <a:r>
              <a:rPr lang="en-GB" sz="1400" b="1" i="0" u="none" strike="noStrike" cap="none">
                <a:solidFill>
                  <a:schemeClr val="dk1"/>
                </a:solidFill>
                <a:latin typeface="Arial"/>
                <a:ea typeface="Arial"/>
                <a:cs typeface="Arial"/>
                <a:sym typeface="Arial"/>
              </a:rPr>
              <a:t>difference</a:t>
            </a:r>
            <a:r>
              <a:rPr lang="en-GB" sz="1400" b="0" i="0" u="none" strike="noStrike" cap="none">
                <a:solidFill>
                  <a:schemeClr val="dk1"/>
                </a:solidFill>
                <a:latin typeface="Arial"/>
                <a:ea typeface="Arial"/>
                <a:cs typeface="Arial"/>
                <a:sym typeface="Arial"/>
              </a:rPr>
              <a:t> between </a:t>
            </a:r>
            <a:r>
              <a:rPr lang="en-GB" sz="1400" b="1" i="0" u="none" strike="noStrike" cap="none">
                <a:solidFill>
                  <a:schemeClr val="dk1"/>
                </a:solidFill>
                <a:latin typeface="Arial"/>
                <a:ea typeface="Arial"/>
                <a:cs typeface="Arial"/>
                <a:sym typeface="Arial"/>
              </a:rPr>
              <a:t>civic and</a:t>
            </a:r>
            <a:r>
              <a:rPr lang="en-GB" sz="1400" b="0" i="0" u="none" strike="noStrike" cap="none">
                <a:solidFill>
                  <a:schemeClr val="dk1"/>
                </a:solidFill>
                <a:latin typeface="Arial"/>
                <a:ea typeface="Arial"/>
                <a:cs typeface="Arial"/>
                <a:sym typeface="Arial"/>
              </a:rPr>
              <a:t> </a:t>
            </a:r>
            <a:r>
              <a:rPr lang="en-GB" sz="1400" b="1" i="0" u="none" strike="noStrike" cap="none">
                <a:solidFill>
                  <a:schemeClr val="dk1"/>
                </a:solidFill>
                <a:latin typeface="Arial"/>
                <a:ea typeface="Arial"/>
                <a:cs typeface="Arial"/>
                <a:sym typeface="Arial"/>
              </a:rPr>
              <a:t>democratic rights </a:t>
            </a:r>
            <a:r>
              <a:rPr lang="en-GB" sz="1400" b="0" i="0" u="none" strike="noStrike" cap="none">
                <a:solidFill>
                  <a:schemeClr val="dk1"/>
                </a:solidFill>
                <a:latin typeface="Arial"/>
                <a:ea typeface="Arial"/>
                <a:cs typeface="Arial"/>
                <a:sym typeface="Arial"/>
              </a:rPr>
              <a:t>and how can you exercise these rights?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you have your voice heard in the </a:t>
            </a:r>
            <a:r>
              <a:rPr lang="en-GB" sz="1400" b="1" i="0" u="none" strike="noStrike" cap="none">
                <a:solidFill>
                  <a:schemeClr val="dk1"/>
                </a:solidFill>
                <a:latin typeface="Arial"/>
                <a:ea typeface="Arial"/>
                <a:cs typeface="Arial"/>
                <a:sym typeface="Arial"/>
              </a:rPr>
              <a:t>voting system (if eligible)</a:t>
            </a:r>
            <a:r>
              <a:rPr lang="en-GB"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you continue to have your voice </a:t>
            </a:r>
            <a:r>
              <a:rPr lang="en-GB" sz="1400" b="1" i="0" u="none" strike="noStrike" cap="none">
                <a:solidFill>
                  <a:schemeClr val="dk1"/>
                </a:solidFill>
                <a:latin typeface="Arial"/>
                <a:ea typeface="Arial"/>
                <a:cs typeface="Arial"/>
                <a:sym typeface="Arial"/>
              </a:rPr>
              <a:t>heard by your representatives</a:t>
            </a:r>
            <a:r>
              <a:rPr lang="en-GB" sz="1400" b="0" i="0" u="none" strike="noStrike" cap="none">
                <a:solidFill>
                  <a:schemeClr val="dk1"/>
                </a:solidFill>
                <a:latin typeface="Arial"/>
                <a:ea typeface="Arial"/>
                <a:cs typeface="Arial"/>
                <a:sym typeface="Arial"/>
              </a:rPr>
              <a:t> beyond an election?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3"/>
          <p:cNvSpPr/>
          <p:nvPr/>
        </p:nvSpPr>
        <p:spPr>
          <a:xfrm>
            <a:off x="898450" y="723038"/>
            <a:ext cx="73275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is it important to know your civic and democratic rights?</a:t>
            </a:r>
            <a:endParaRPr sz="1400" b="0" i="0" u="none" strike="noStrike" cap="none">
              <a:solidFill>
                <a:schemeClr val="dk1"/>
              </a:solidFill>
              <a:latin typeface="Montserrat"/>
              <a:ea typeface="Montserrat"/>
              <a:cs typeface="Montserrat"/>
              <a:sym typeface="Montserrat"/>
            </a:endParaRPr>
          </a:p>
        </p:txBody>
      </p:sp>
      <p:cxnSp>
        <p:nvCxnSpPr>
          <p:cNvPr id="79" name="Google Shape;79;p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80" name="Google Shape;80;p3"/>
          <p:cNvPicPr preferRelativeResize="0"/>
          <p:nvPr/>
        </p:nvPicPr>
        <p:blipFill rotWithShape="1">
          <a:blip r:embed="rId3">
            <a:alphaModFix/>
          </a:blip>
          <a:srcRect/>
          <a:stretch/>
        </p:blipFill>
        <p:spPr>
          <a:xfrm>
            <a:off x="2661938" y="214125"/>
            <a:ext cx="3820125" cy="280150"/>
          </a:xfrm>
          <a:prstGeom prst="rect">
            <a:avLst/>
          </a:prstGeom>
          <a:noFill/>
          <a:ln>
            <a:noFill/>
          </a:ln>
        </p:spPr>
      </p:pic>
      <p:pic>
        <p:nvPicPr>
          <p:cNvPr id="81" name="Google Shape;81;p3"/>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4"/>
          <p:cNvSpPr/>
          <p:nvPr/>
        </p:nvSpPr>
        <p:spPr>
          <a:xfrm>
            <a:off x="2383850" y="2029525"/>
            <a:ext cx="4149000" cy="8259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participate in democracy and civic life?</a:t>
            </a:r>
            <a:endParaRPr sz="1400" b="0" i="0" u="none" strike="noStrike" cap="none">
              <a:solidFill>
                <a:schemeClr val="dk1"/>
              </a:solidFill>
              <a:latin typeface="Montserrat"/>
              <a:ea typeface="Montserrat"/>
              <a:cs typeface="Montserrat"/>
              <a:sym typeface="Montserrat"/>
            </a:endParaRPr>
          </a:p>
        </p:txBody>
      </p:sp>
      <p:pic>
        <p:nvPicPr>
          <p:cNvPr id="87" name="Google Shape;87;p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88" name="Google Shape;88;p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89" name="Google Shape;89;p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90" name="Google Shape;90;p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91" name="Google Shape;91;p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92" name="Google Shape;92;p4"/>
          <p:cNvSpPr txBox="1"/>
          <p:nvPr/>
        </p:nvSpPr>
        <p:spPr>
          <a:xfrm>
            <a:off x="6823900" y="779950"/>
            <a:ext cx="19881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build stronger communities </a:t>
            </a:r>
            <a:endParaRPr sz="1800" b="0" i="0" u="none" strike="noStrike" cap="none">
              <a:solidFill>
                <a:schemeClr val="dk1"/>
              </a:solidFill>
              <a:latin typeface="Arial"/>
              <a:ea typeface="Arial"/>
              <a:cs typeface="Arial"/>
              <a:sym typeface="Arial"/>
            </a:endParaRPr>
          </a:p>
        </p:txBody>
      </p:sp>
      <p:sp>
        <p:nvSpPr>
          <p:cNvPr id="93" name="Google Shape;93;p4"/>
          <p:cNvSpPr txBox="1"/>
          <p:nvPr/>
        </p:nvSpPr>
        <p:spPr>
          <a:xfrm>
            <a:off x="3616900" y="1008550"/>
            <a:ext cx="35928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engage with your representatives </a:t>
            </a:r>
            <a:endParaRPr sz="1800" b="0" i="0" u="none" strike="noStrike" cap="none">
              <a:solidFill>
                <a:schemeClr val="dk1"/>
              </a:solidFill>
              <a:latin typeface="Arial"/>
              <a:ea typeface="Arial"/>
              <a:cs typeface="Arial"/>
              <a:sym typeface="Arial"/>
            </a:endParaRPr>
          </a:p>
        </p:txBody>
      </p:sp>
      <p:sp>
        <p:nvSpPr>
          <p:cNvPr id="94" name="Google Shape;94;p4"/>
          <p:cNvSpPr txBox="1"/>
          <p:nvPr/>
        </p:nvSpPr>
        <p:spPr>
          <a:xfrm>
            <a:off x="198250" y="786450"/>
            <a:ext cx="1988100" cy="5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have a voice </a:t>
            </a:r>
            <a:endParaRPr sz="1800" b="0" i="0" u="none" strike="noStrike" cap="none">
              <a:solidFill>
                <a:schemeClr val="dk1"/>
              </a:solidFill>
              <a:latin typeface="Arial"/>
              <a:ea typeface="Arial"/>
              <a:cs typeface="Arial"/>
              <a:sym typeface="Arial"/>
            </a:endParaRPr>
          </a:p>
        </p:txBody>
      </p:sp>
      <p:sp>
        <p:nvSpPr>
          <p:cNvPr id="95" name="Google Shape;95;p4"/>
          <p:cNvSpPr txBox="1"/>
          <p:nvPr/>
        </p:nvSpPr>
        <p:spPr>
          <a:xfrm>
            <a:off x="117277" y="2489850"/>
            <a:ext cx="22647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gain knowledge and skills</a:t>
            </a:r>
            <a:endParaRPr sz="1800" b="0" i="0" u="none" strike="noStrike" cap="none">
              <a:solidFill>
                <a:schemeClr val="dk1"/>
              </a:solidFill>
              <a:latin typeface="Arial"/>
              <a:ea typeface="Arial"/>
              <a:cs typeface="Arial"/>
              <a:sym typeface="Arial"/>
            </a:endParaRPr>
          </a:p>
        </p:txBody>
      </p:sp>
      <p:sp>
        <p:nvSpPr>
          <p:cNvPr id="96" name="Google Shape;96;p4"/>
          <p:cNvSpPr txBox="1"/>
          <p:nvPr/>
        </p:nvSpPr>
        <p:spPr>
          <a:xfrm>
            <a:off x="3174463" y="3084250"/>
            <a:ext cx="30558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make a difference on issues you care about </a:t>
            </a:r>
            <a:endParaRPr sz="1800" b="0" i="0" u="none" strike="noStrike" cap="none">
              <a:solidFill>
                <a:schemeClr val="dk1"/>
              </a:solidFill>
              <a:latin typeface="Arial"/>
              <a:ea typeface="Arial"/>
              <a:cs typeface="Arial"/>
              <a:sym typeface="Arial"/>
            </a:endParaRPr>
          </a:p>
        </p:txBody>
      </p:sp>
      <p:sp>
        <p:nvSpPr>
          <p:cNvPr id="97" name="Google Shape;97;p4"/>
          <p:cNvSpPr txBox="1"/>
          <p:nvPr/>
        </p:nvSpPr>
        <p:spPr>
          <a:xfrm>
            <a:off x="6534725" y="2412713"/>
            <a:ext cx="2696700" cy="6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support equality and justice </a:t>
            </a:r>
            <a:endParaRPr sz="1800" b="0" i="0" u="none" strike="noStrike" cap="none">
              <a:solidFill>
                <a:schemeClr val="dk1"/>
              </a:solidFill>
              <a:latin typeface="Arial"/>
              <a:ea typeface="Arial"/>
              <a:cs typeface="Arial"/>
              <a:sym typeface="Arial"/>
            </a:endParaRPr>
          </a:p>
        </p:txBody>
      </p:sp>
      <p:pic>
        <p:nvPicPr>
          <p:cNvPr id="98" name="Google Shape;98;p4"/>
          <p:cNvPicPr preferRelativeResize="0"/>
          <p:nvPr/>
        </p:nvPicPr>
        <p:blipFill rotWithShape="1">
          <a:blip r:embed="rId6">
            <a:alphaModFix/>
          </a:blip>
          <a:srcRect/>
          <a:stretch/>
        </p:blipFill>
        <p:spPr>
          <a:xfrm>
            <a:off x="386912" y="850788"/>
            <a:ext cx="1725450" cy="1725450"/>
          </a:xfrm>
          <a:prstGeom prst="rect">
            <a:avLst/>
          </a:prstGeom>
          <a:noFill/>
          <a:ln>
            <a:noFill/>
          </a:ln>
        </p:spPr>
      </p:pic>
      <p:pic>
        <p:nvPicPr>
          <p:cNvPr id="99" name="Google Shape;99;p4"/>
          <p:cNvPicPr preferRelativeResize="0"/>
          <p:nvPr/>
        </p:nvPicPr>
        <p:blipFill rotWithShape="1">
          <a:blip r:embed="rId7">
            <a:alphaModFix/>
          </a:blip>
          <a:srcRect/>
          <a:stretch/>
        </p:blipFill>
        <p:spPr>
          <a:xfrm>
            <a:off x="2520150" y="877163"/>
            <a:ext cx="1725450" cy="1725450"/>
          </a:xfrm>
          <a:prstGeom prst="rect">
            <a:avLst/>
          </a:prstGeom>
          <a:noFill/>
          <a:ln>
            <a:noFill/>
          </a:ln>
        </p:spPr>
      </p:pic>
      <p:pic>
        <p:nvPicPr>
          <p:cNvPr id="100" name="Google Shape;100;p4"/>
          <p:cNvPicPr preferRelativeResize="0"/>
          <p:nvPr/>
        </p:nvPicPr>
        <p:blipFill rotWithShape="1">
          <a:blip r:embed="rId8">
            <a:alphaModFix/>
          </a:blip>
          <a:srcRect/>
          <a:stretch/>
        </p:blipFill>
        <p:spPr>
          <a:xfrm>
            <a:off x="7274325" y="2979474"/>
            <a:ext cx="1217475" cy="1217475"/>
          </a:xfrm>
          <a:prstGeom prst="rect">
            <a:avLst/>
          </a:prstGeom>
          <a:noFill/>
          <a:ln>
            <a:noFill/>
          </a:ln>
        </p:spPr>
      </p:pic>
      <p:pic>
        <p:nvPicPr>
          <p:cNvPr id="101" name="Google Shape;101;p4"/>
          <p:cNvPicPr preferRelativeResize="0"/>
          <p:nvPr/>
        </p:nvPicPr>
        <p:blipFill rotWithShape="1">
          <a:blip r:embed="rId9">
            <a:alphaModFix/>
          </a:blip>
          <a:srcRect/>
          <a:stretch/>
        </p:blipFill>
        <p:spPr>
          <a:xfrm>
            <a:off x="2661950" y="2985498"/>
            <a:ext cx="1217475" cy="1217475"/>
          </a:xfrm>
          <a:prstGeom prst="rect">
            <a:avLst/>
          </a:prstGeom>
          <a:noFill/>
          <a:ln>
            <a:noFill/>
          </a:ln>
        </p:spPr>
      </p:pic>
      <p:pic>
        <p:nvPicPr>
          <p:cNvPr id="102" name="Google Shape;102;p4"/>
          <p:cNvPicPr preferRelativeResize="0"/>
          <p:nvPr/>
        </p:nvPicPr>
        <p:blipFill rotWithShape="1">
          <a:blip r:embed="rId10">
            <a:alphaModFix/>
          </a:blip>
          <a:srcRect/>
          <a:stretch/>
        </p:blipFill>
        <p:spPr>
          <a:xfrm>
            <a:off x="0" y="2029525"/>
            <a:ext cx="1988100" cy="1988100"/>
          </a:xfrm>
          <a:prstGeom prst="rect">
            <a:avLst/>
          </a:prstGeom>
          <a:noFill/>
          <a:ln>
            <a:noFill/>
          </a:ln>
        </p:spPr>
      </p:pic>
      <p:pic>
        <p:nvPicPr>
          <p:cNvPr id="103" name="Google Shape;103;p4"/>
          <p:cNvPicPr preferRelativeResize="0"/>
          <p:nvPr/>
        </p:nvPicPr>
        <p:blipFill rotWithShape="1">
          <a:blip r:embed="rId11">
            <a:alphaModFix/>
          </a:blip>
          <a:srcRect/>
          <a:stretch/>
        </p:blipFill>
        <p:spPr>
          <a:xfrm>
            <a:off x="7100600" y="1286638"/>
            <a:ext cx="1434700" cy="143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5"/>
          <p:cNvSpPr/>
          <p:nvPr/>
        </p:nvSpPr>
        <p:spPr>
          <a:xfrm>
            <a:off x="580350" y="840100"/>
            <a:ext cx="7993200" cy="6768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2F0EF"/>
                </a:solidFill>
                <a:latin typeface="Arial"/>
                <a:ea typeface="Arial"/>
                <a:cs typeface="Arial"/>
                <a:sym typeface="Arial"/>
              </a:rPr>
              <a:t>What is the difference between civic and democratic rights and </a:t>
            </a:r>
            <a:endParaRPr sz="1900" b="0" i="0" u="none" strike="noStrike" cap="none">
              <a:solidFill>
                <a:srgbClr val="F2F0E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2F0EF"/>
                </a:solidFill>
                <a:latin typeface="Arial"/>
                <a:ea typeface="Arial"/>
                <a:cs typeface="Arial"/>
                <a:sym typeface="Arial"/>
              </a:rPr>
              <a:t>how can you exercise these rights?</a:t>
            </a:r>
            <a:endParaRPr sz="1300" b="0" i="0" u="none" strike="noStrike" cap="none">
              <a:solidFill>
                <a:srgbClr val="F2F0EF"/>
              </a:solidFill>
              <a:latin typeface="Montserrat"/>
              <a:ea typeface="Montserrat"/>
              <a:cs typeface="Montserrat"/>
              <a:sym typeface="Montserrat"/>
            </a:endParaRPr>
          </a:p>
        </p:txBody>
      </p:sp>
      <p:pic>
        <p:nvPicPr>
          <p:cNvPr id="109" name="Google Shape;109;p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10" name="Google Shape;110;p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11" name="Google Shape;111;p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12" name="Google Shape;112;p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13" name="Google Shape;113;p5"/>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14" name="Google Shape;114;p5"/>
          <p:cNvSpPr/>
          <p:nvPr/>
        </p:nvSpPr>
        <p:spPr>
          <a:xfrm>
            <a:off x="4415840" y="1587953"/>
            <a:ext cx="4160074" cy="2601600"/>
          </a:xfrm>
          <a:prstGeom prst="roundRect">
            <a:avLst>
              <a:gd name="adj" fmla="val 9161"/>
            </a:avLst>
          </a:prstGeom>
          <a:solidFill>
            <a:srgbClr val="FFB703"/>
          </a:solidFill>
          <a:ln w="19050" cap="flat" cmpd="sng">
            <a:solidFill>
              <a:srgbClr val="FFB70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Democratic Rights </a:t>
            </a:r>
            <a:r>
              <a:rPr lang="en-GB" sz="1600" b="0" i="0" u="none" strike="noStrike" cap="none">
                <a:solidFill>
                  <a:schemeClr val="dk1"/>
                </a:solidFill>
                <a:latin typeface="Arial"/>
                <a:ea typeface="Arial"/>
                <a:cs typeface="Arial"/>
                <a:sym typeface="Arial"/>
              </a:rPr>
              <a:t>include: </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Registering to vote, if eligible</a:t>
            </a: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Voting in elections, such as local/ borough council, Mayor of London and London Assembly, general/ parliamentary elections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Taking part in citizens’ assemblies, or other forms of deliberative or participatory democracy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Standing for elected office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 name="Google Shape;115;p5"/>
          <p:cNvSpPr/>
          <p:nvPr/>
        </p:nvSpPr>
        <p:spPr>
          <a:xfrm>
            <a:off x="578532" y="1591977"/>
            <a:ext cx="3656574" cy="26016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Civic Rights</a:t>
            </a:r>
            <a:r>
              <a:rPr lang="en-GB" sz="1600" b="0" i="0" u="none" strike="noStrike" cap="none">
                <a:solidFill>
                  <a:schemeClr val="dk1"/>
                </a:solidFill>
                <a:latin typeface="Arial"/>
                <a:ea typeface="Arial"/>
                <a:cs typeface="Arial"/>
                <a:sym typeface="Arial"/>
              </a:rPr>
              <a:t> include: </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The ability to start or sign petitions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Taking part in peaceful, legal protest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Being involved in community organising </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Volunteering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6"/>
          <p:cNvSpPr/>
          <p:nvPr/>
        </p:nvSpPr>
        <p:spPr>
          <a:xfrm>
            <a:off x="457750" y="968800"/>
            <a:ext cx="8208900" cy="325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Civic rights: </a:t>
            </a:r>
            <a:endParaRPr sz="1400" b="0" i="0" u="none" strike="noStrike" cap="none">
              <a:solidFill>
                <a:srgbClr val="FFFFFF"/>
              </a:solidFill>
              <a:latin typeface="Montserrat"/>
              <a:ea typeface="Montserrat"/>
              <a:cs typeface="Montserrat"/>
              <a:sym typeface="Montserrat"/>
            </a:endParaRPr>
          </a:p>
        </p:txBody>
      </p:sp>
      <p:pic>
        <p:nvPicPr>
          <p:cNvPr id="121" name="Google Shape;121;p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22" name="Google Shape;122;p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23" name="Google Shape;123;p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24" name="Google Shape;124;p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25" name="Google Shape;125;p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26" name="Google Shape;126;p6"/>
          <p:cNvSpPr/>
          <p:nvPr/>
        </p:nvSpPr>
        <p:spPr>
          <a:xfrm>
            <a:off x="461205" y="1538700"/>
            <a:ext cx="2643142" cy="2392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Start or sign petitions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Official petitions appear on </a:t>
            </a:r>
            <a:r>
              <a:rPr lang="en-GB" sz="1400" b="1" i="0" u="sng" strike="noStrike" cap="none">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https://petition.parliament.uk/</a:t>
            </a:r>
            <a:r>
              <a:rPr lang="en-GB" sz="1400" b="0" i="0" u="none" strike="noStrike" cap="none">
                <a:solidFill>
                  <a:schemeClr val="dk1"/>
                </a:solidFill>
                <a:latin typeface="Arial"/>
                <a:ea typeface="Arial"/>
                <a:cs typeface="Arial"/>
                <a:sym typeface="Arial"/>
              </a:rPr>
              <a:t>. If a petition reaches 10,000 signatures, the government will respond.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 name="Google Shape;127;p6"/>
          <p:cNvSpPr/>
          <p:nvPr/>
        </p:nvSpPr>
        <p:spPr>
          <a:xfrm>
            <a:off x="3284275" y="1540350"/>
            <a:ext cx="2650200" cy="2392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Take part in peaceful, legal protest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Everyone has the right to protest in a peaceful and legal way. If you’re planning a protest, you may need to notify the police in advance.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 name="Google Shape;128;p6"/>
          <p:cNvSpPr/>
          <p:nvPr/>
        </p:nvSpPr>
        <p:spPr>
          <a:xfrm>
            <a:off x="6138675" y="1538700"/>
            <a:ext cx="2527800" cy="2400249"/>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Community organising and volunteering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Community organising brings local people together to create the change they want to see. Volunteering helps you upskill, meet new people, and make a difference.</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7"/>
          <p:cNvSpPr/>
          <p:nvPr/>
        </p:nvSpPr>
        <p:spPr>
          <a:xfrm>
            <a:off x="457750" y="968800"/>
            <a:ext cx="8208900" cy="3258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Democratic rights: </a:t>
            </a:r>
            <a:endParaRPr sz="1400" b="0" i="0" u="none" strike="noStrike" cap="none">
              <a:solidFill>
                <a:srgbClr val="FFFFFF"/>
              </a:solidFill>
              <a:latin typeface="Montserrat"/>
              <a:ea typeface="Montserrat"/>
              <a:cs typeface="Montserrat"/>
              <a:sym typeface="Montserrat"/>
            </a:endParaRPr>
          </a:p>
        </p:txBody>
      </p:sp>
      <p:pic>
        <p:nvPicPr>
          <p:cNvPr id="134" name="Google Shape;134;p7"/>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35" name="Google Shape;135;p7"/>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36" name="Google Shape;136;p7"/>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p7"/>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38" name="Google Shape;138;p7"/>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39" name="Google Shape;139;p7"/>
          <p:cNvSpPr/>
          <p:nvPr/>
        </p:nvSpPr>
        <p:spPr>
          <a:xfrm>
            <a:off x="509500" y="1406625"/>
            <a:ext cx="25707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Register to vote and vote, if eligible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If you are eligible to vote, you can </a:t>
            </a:r>
            <a:r>
              <a:rPr lang="en-GB" sz="1400" b="1" i="0" u="none" strike="noStrike" cap="none">
                <a:solidFill>
                  <a:schemeClr val="dk1"/>
                </a:solidFill>
                <a:latin typeface="Arial"/>
                <a:ea typeface="Arial"/>
                <a:cs typeface="Arial"/>
                <a:sym typeface="Arial"/>
              </a:rPr>
              <a:t>register at 16</a:t>
            </a:r>
            <a:r>
              <a:rPr lang="en-GB" sz="1400" b="0" i="0" u="none" strike="noStrike" cap="none">
                <a:solidFill>
                  <a:schemeClr val="dk1"/>
                </a:solidFill>
                <a:latin typeface="Arial"/>
                <a:ea typeface="Arial"/>
                <a:cs typeface="Arial"/>
                <a:sym typeface="Arial"/>
              </a:rPr>
              <a:t>, and </a:t>
            </a:r>
            <a:r>
              <a:rPr lang="en-GB" sz="1400" b="1" i="0" u="none" strike="noStrike" cap="none">
                <a:solidFill>
                  <a:schemeClr val="dk1"/>
                </a:solidFill>
                <a:latin typeface="Arial"/>
                <a:ea typeface="Arial"/>
                <a:cs typeface="Arial"/>
                <a:sym typeface="Arial"/>
              </a:rPr>
              <a:t>vote at</a:t>
            </a:r>
            <a:r>
              <a:rPr lang="en-GB" sz="1400" b="0" i="0" u="none" strike="noStrike" cap="none">
                <a:solidFill>
                  <a:schemeClr val="dk1"/>
                </a:solidFill>
                <a:latin typeface="Arial"/>
                <a:ea typeface="Arial"/>
                <a:cs typeface="Arial"/>
                <a:sym typeface="Arial"/>
              </a:rPr>
              <a:t> </a:t>
            </a:r>
            <a:r>
              <a:rPr lang="en-GB" sz="1400" b="1" i="0" u="none" strike="noStrike" cap="none">
                <a:solidFill>
                  <a:schemeClr val="dk1"/>
                </a:solidFill>
                <a:latin typeface="Arial"/>
                <a:ea typeface="Arial"/>
                <a:cs typeface="Arial"/>
                <a:sym typeface="Arial"/>
              </a:rPr>
              <a:t>18</a:t>
            </a:r>
            <a:r>
              <a:rPr lang="en-GB" sz="1400" b="0" i="0" u="none" strike="noStrike" cap="none">
                <a:solidFill>
                  <a:schemeClr val="dk1"/>
                </a:solidFill>
                <a:latin typeface="Arial"/>
                <a:ea typeface="Arial"/>
                <a:cs typeface="Arial"/>
                <a:sym typeface="Arial"/>
              </a:rPr>
              <a:t>. Your vote will help choose the candidate(s) that will represent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 name="Google Shape;140;p7"/>
          <p:cNvSpPr/>
          <p:nvPr/>
        </p:nvSpPr>
        <p:spPr>
          <a:xfrm>
            <a:off x="6033950" y="1406625"/>
            <a:ext cx="26502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Take part in Citizens’ Assemblies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A Citizens' Assembly is a randomly selected group of people who learn about and discuss specific issues, then make recommendations on related actions. You do not necessarily need to be eligible to vote to take part.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 name="Google Shape;141;p7"/>
          <p:cNvSpPr/>
          <p:nvPr/>
        </p:nvSpPr>
        <p:spPr>
          <a:xfrm>
            <a:off x="3302749" y="1406625"/>
            <a:ext cx="25278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Stand for elected office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If eligible, at 18, you can also become a candidate for Mayor of London, London Assembly member, Member of Parliament (MP), local councillor.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9"/>
          <p:cNvSpPr/>
          <p:nvPr/>
        </p:nvSpPr>
        <p:spPr>
          <a:xfrm>
            <a:off x="2661943" y="801400"/>
            <a:ext cx="3486600" cy="6768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Who can you vote for?</a:t>
            </a:r>
            <a:endParaRPr sz="1400" b="1" i="0" u="none" strike="noStrike" cap="none">
              <a:solidFill>
                <a:schemeClr val="lt1"/>
              </a:solidFill>
              <a:latin typeface="Montserrat"/>
              <a:ea typeface="Montserrat"/>
              <a:cs typeface="Montserrat"/>
              <a:sym typeface="Montserrat"/>
            </a:endParaRPr>
          </a:p>
        </p:txBody>
      </p:sp>
      <p:pic>
        <p:nvPicPr>
          <p:cNvPr id="147" name="Google Shape;147;p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48" name="Google Shape;148;p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49" name="Google Shape;149;p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50" name="Google Shape;150;p9"/>
          <p:cNvCxnSpPr/>
          <p:nvPr/>
        </p:nvCxnSpPr>
        <p:spPr>
          <a:xfrm rot="10800000" flipH="1">
            <a:off x="300800" y="4118075"/>
            <a:ext cx="8208900" cy="23700"/>
          </a:xfrm>
          <a:prstGeom prst="straightConnector1">
            <a:avLst/>
          </a:prstGeom>
          <a:noFill/>
          <a:ln w="9525" cap="flat" cmpd="sng">
            <a:solidFill>
              <a:schemeClr val="dk2"/>
            </a:solidFill>
            <a:prstDash val="solid"/>
            <a:round/>
            <a:headEnd type="none" w="sm" len="sm"/>
            <a:tailEnd type="none" w="sm" len="sm"/>
          </a:ln>
        </p:spPr>
      </p:cxnSp>
      <p:pic>
        <p:nvPicPr>
          <p:cNvPr id="151" name="Google Shape;151;p9"/>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52" name="Google Shape;152;p9"/>
          <p:cNvPicPr preferRelativeResize="0"/>
          <p:nvPr/>
        </p:nvPicPr>
        <p:blipFill rotWithShape="1">
          <a:blip r:embed="rId6">
            <a:alphaModFix/>
          </a:blip>
          <a:srcRect l="998" r="1009"/>
          <a:stretch/>
        </p:blipFill>
        <p:spPr>
          <a:xfrm>
            <a:off x="619988" y="1636075"/>
            <a:ext cx="7570500" cy="2347800"/>
          </a:xfrm>
          <a:prstGeom prst="roundRect">
            <a:avLst>
              <a:gd name="adj" fmla="val 16667"/>
            </a:avLst>
          </a:prstGeom>
          <a:noFill/>
          <a:ln w="19050" cap="flat" cmpd="sng">
            <a:solidFill>
              <a:srgbClr val="9A71B1"/>
            </a:solidFill>
            <a:prstDash val="solid"/>
            <a:round/>
            <a:headEnd type="none" w="sm" len="sm"/>
            <a:tailEnd type="none" w="sm" len="sm"/>
          </a:ln>
        </p:spPr>
      </p:pic>
      <p:sp>
        <p:nvSpPr>
          <p:cNvPr id="153" name="Google Shape;153;p9"/>
          <p:cNvSpPr txBox="1"/>
          <p:nvPr/>
        </p:nvSpPr>
        <p:spPr>
          <a:xfrm>
            <a:off x="620000" y="1636088"/>
            <a:ext cx="4261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4A3070"/>
                </a:solidFill>
                <a:latin typeface="Arial"/>
                <a:ea typeface="Arial"/>
                <a:cs typeface="Arial"/>
                <a:sym typeface="Arial"/>
              </a:rPr>
              <a:t>There are three types of election in London: </a:t>
            </a:r>
            <a:endParaRPr sz="900" b="1" i="0" u="none" strike="noStrike" cap="none">
              <a:solidFill>
                <a:srgbClr val="4A307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g2ee1a97a887_0_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59" name="Google Shape;159;g2ee1a97a887_0_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60" name="Google Shape;160;g2ee1a97a887_0_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161" name="Google Shape;161;g2ee1a97a887_0_5"/>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62" name="Google Shape;162;g2ee1a97a887_0_5"/>
          <p:cNvSpPr/>
          <p:nvPr/>
        </p:nvSpPr>
        <p:spPr>
          <a:xfrm>
            <a:off x="467563" y="691513"/>
            <a:ext cx="8208900" cy="4311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Which </a:t>
            </a:r>
            <a:r>
              <a:rPr lang="en-GB" sz="2000" b="1" i="0" u="sng" strike="noStrike" cap="none">
                <a:solidFill>
                  <a:schemeClr val="lt1"/>
                </a:solidFill>
                <a:latin typeface="Arial"/>
                <a:ea typeface="Arial"/>
                <a:cs typeface="Arial"/>
                <a:sym typeface="Arial"/>
              </a:rPr>
              <a:t>London residents</a:t>
            </a:r>
            <a:r>
              <a:rPr lang="en-GB" sz="2000" b="0" i="0" u="none" strike="noStrike" cap="none">
                <a:solidFill>
                  <a:schemeClr val="lt1"/>
                </a:solidFill>
                <a:latin typeface="Arial"/>
                <a:ea typeface="Arial"/>
                <a:cs typeface="Arial"/>
                <a:sym typeface="Arial"/>
              </a:rPr>
              <a:t> are eligible to vote in these elections?</a:t>
            </a:r>
            <a:endParaRPr sz="1400" b="0" i="0" u="none" strike="noStrike" cap="none">
              <a:solidFill>
                <a:schemeClr val="lt1"/>
              </a:solidFill>
              <a:latin typeface="Montserrat"/>
              <a:ea typeface="Montserrat"/>
              <a:cs typeface="Montserrat"/>
              <a:sym typeface="Montserrat"/>
            </a:endParaRPr>
          </a:p>
        </p:txBody>
      </p:sp>
      <p:graphicFrame>
        <p:nvGraphicFramePr>
          <p:cNvPr id="163" name="Google Shape;163;g2ee1a97a887_0_5"/>
          <p:cNvGraphicFramePr/>
          <p:nvPr>
            <p:extLst>
              <p:ext uri="{D42A27DB-BD31-4B8C-83A1-F6EECF244321}">
                <p14:modId xmlns:p14="http://schemas.microsoft.com/office/powerpoint/2010/main" val="2372039634"/>
              </p:ext>
            </p:extLst>
          </p:nvPr>
        </p:nvGraphicFramePr>
        <p:xfrm>
          <a:off x="696188" y="1181763"/>
          <a:ext cx="7646250" cy="2900895"/>
        </p:xfrm>
        <a:graphic>
          <a:graphicData uri="http://schemas.openxmlformats.org/drawingml/2006/table">
            <a:tbl>
              <a:tblPr>
                <a:noFill/>
                <a:tableStyleId>{19F9777E-4A18-44A3-8637-B1B8E7B88F62}</a:tableStyleId>
              </a:tblPr>
              <a:tblGrid>
                <a:gridCol w="3161575">
                  <a:extLst>
                    <a:ext uri="{9D8B030D-6E8A-4147-A177-3AD203B41FA5}">
                      <a16:colId xmlns:a16="http://schemas.microsoft.com/office/drawing/2014/main" val="20000"/>
                    </a:ext>
                  </a:extLst>
                </a:gridCol>
                <a:gridCol w="1563775">
                  <a:extLst>
                    <a:ext uri="{9D8B030D-6E8A-4147-A177-3AD203B41FA5}">
                      <a16:colId xmlns:a16="http://schemas.microsoft.com/office/drawing/2014/main" val="20001"/>
                    </a:ext>
                  </a:extLst>
                </a:gridCol>
                <a:gridCol w="1558325">
                  <a:extLst>
                    <a:ext uri="{9D8B030D-6E8A-4147-A177-3AD203B41FA5}">
                      <a16:colId xmlns:a16="http://schemas.microsoft.com/office/drawing/2014/main" val="20002"/>
                    </a:ext>
                  </a:extLst>
                </a:gridCol>
                <a:gridCol w="1362575">
                  <a:extLst>
                    <a:ext uri="{9D8B030D-6E8A-4147-A177-3AD203B41FA5}">
                      <a16:colId xmlns:a16="http://schemas.microsoft.com/office/drawing/2014/main" val="20003"/>
                    </a:ext>
                  </a:extLst>
                </a:gridCol>
              </a:tblGrid>
              <a:tr h="817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Mayor of London and London Assembly</a:t>
                      </a:r>
                      <a:endParaRPr sz="14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General / parliamentary </a:t>
                      </a:r>
                      <a:endParaRPr sz="14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Local / borough </a:t>
                      </a:r>
                      <a:endParaRPr sz="1400" b="1" u="none" strike="noStrike" cap="none" dirty="0"/>
                    </a:p>
                  </a:txBody>
                  <a:tcPr marL="91425" marR="91425" marT="91425" marB="91425"/>
                </a:tc>
                <a:extLst>
                  <a:ext uri="{0D108BD9-81ED-4DB2-BD59-A6C34878D82A}">
                    <a16:rowId xmlns:a16="http://schemas.microsoft.com/office/drawing/2014/main" val="10000"/>
                  </a:ext>
                </a:extLst>
              </a:tr>
              <a:tr h="390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Must be at least </a:t>
                      </a:r>
                      <a:r>
                        <a:rPr lang="en-GB" sz="1400" b="1" u="none" strike="noStrike" cap="none" dirty="0"/>
                        <a:t>18 years</a:t>
                      </a:r>
                      <a:r>
                        <a:rPr lang="en-GB" sz="1400" u="none" strike="noStrike" cap="none" dirty="0"/>
                        <a:t> of age</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extLst>
                  <a:ext uri="{0D108BD9-81ED-4DB2-BD59-A6C34878D82A}">
                    <a16:rowId xmlns:a16="http://schemas.microsoft.com/office/drawing/2014/main" val="10001"/>
                  </a:ext>
                </a:extLst>
              </a:tr>
              <a:tr h="4226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British</a:t>
                      </a:r>
                      <a:r>
                        <a:rPr lang="en-GB" sz="1400" u="none" strike="noStrike" cap="none" dirty="0"/>
                        <a:t> or </a:t>
                      </a:r>
                      <a:r>
                        <a:rPr lang="en-GB" sz="1400" b="1" u="none" strike="noStrike" cap="none" dirty="0"/>
                        <a:t>Irish</a:t>
                      </a:r>
                      <a:r>
                        <a:rPr lang="en-GB" sz="1400" u="none" strike="noStrike" cap="none" dirty="0"/>
                        <a:t> </a:t>
                      </a:r>
                      <a:r>
                        <a:rPr lang="en-GB" sz="1400" b="1" u="none" strike="noStrike" cap="none" dirty="0"/>
                        <a:t>citizens</a:t>
                      </a:r>
                      <a:r>
                        <a:rPr lang="en-GB" sz="1400" u="none" strike="noStrike" cap="none" dirty="0"/>
                        <a:t> </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extLst>
                  <a:ext uri="{0D108BD9-81ED-4DB2-BD59-A6C34878D82A}">
                    <a16:rowId xmlns:a16="http://schemas.microsoft.com/office/drawing/2014/main" val="10002"/>
                  </a:ext>
                </a:extLst>
              </a:tr>
              <a:tr h="43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Qualifying </a:t>
                      </a:r>
                      <a:r>
                        <a:rPr lang="en-GB" sz="1400" b="1" u="none" strike="noStrike" cap="none" dirty="0"/>
                        <a:t>Commonwealth</a:t>
                      </a:r>
                      <a:r>
                        <a:rPr lang="en-GB" sz="1400" u="none" strike="noStrike" cap="none" dirty="0"/>
                        <a:t> citizens</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extLst>
                  <a:ext uri="{0D108BD9-81ED-4DB2-BD59-A6C34878D82A}">
                    <a16:rowId xmlns:a16="http://schemas.microsoft.com/office/drawing/2014/main" val="10003"/>
                  </a:ext>
                </a:extLst>
              </a:tr>
              <a:tr h="438100">
                <a:tc>
                  <a:txBody>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dirty="0">
                          <a:solidFill>
                            <a:schemeClr val="dk1"/>
                          </a:solidFill>
                        </a:rPr>
                        <a:t>Qualifying </a:t>
                      </a:r>
                      <a:r>
                        <a:rPr lang="en-GB" sz="1400" b="1" u="none" strike="noStrike" cap="none" dirty="0">
                          <a:solidFill>
                            <a:schemeClr val="dk1"/>
                          </a:solidFill>
                        </a:rPr>
                        <a:t>EU</a:t>
                      </a:r>
                      <a:r>
                        <a:rPr lang="en-GB" sz="1400" u="none" strike="noStrike" cap="none" dirty="0">
                          <a:solidFill>
                            <a:schemeClr val="dk1"/>
                          </a:solidFill>
                        </a:rPr>
                        <a:t> </a:t>
                      </a:r>
                      <a:r>
                        <a:rPr lang="en-GB" sz="1400" b="1" u="none" strike="noStrike" cap="none" dirty="0">
                          <a:solidFill>
                            <a:schemeClr val="dk1"/>
                          </a:solidFill>
                        </a:rPr>
                        <a:t>citizens</a:t>
                      </a:r>
                      <a:r>
                        <a:rPr lang="en-GB" sz="1400" u="none" strike="noStrike" cap="none" dirty="0">
                          <a:solidFill>
                            <a:schemeClr val="dk1"/>
                          </a:solidFill>
                        </a:rPr>
                        <a:t> or EU citizens with retained rights</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164" name="Google Shape;164;g2ee1a97a887_0_5"/>
          <p:cNvSpPr/>
          <p:nvPr/>
        </p:nvSpPr>
        <p:spPr>
          <a:xfrm>
            <a:off x="312400" y="4122212"/>
            <a:ext cx="8208900" cy="2802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500" b="1" i="0" u="none" strike="noStrike" cap="none">
                <a:solidFill>
                  <a:schemeClr val="lt1"/>
                </a:solidFill>
                <a:latin typeface="Arial"/>
                <a:ea typeface="Arial"/>
                <a:cs typeface="Arial"/>
                <a:sym typeface="Arial"/>
              </a:rPr>
              <a:t>For further information on eligibility, head to </a:t>
            </a:r>
            <a:r>
              <a:rPr lang="en-GB" sz="15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electoralcommission.org.uk</a:t>
            </a:r>
            <a:endParaRPr sz="900" b="1" i="0" u="none" strike="noStrike" cap="non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E00BE-AB02-4589-A57F-81CCC6946FAF}">
  <ds:schemaRefs>
    <ds:schemaRef ds:uri="http://schemas.microsoft.com/office/2006/metadata/properties"/>
    <ds:schemaRef ds:uri="http://schemas.microsoft.com/office/infopath/2007/PartnerControls"/>
    <ds:schemaRef ds:uri="827d91c9-7156-4793-b1dc-97c4da7da156"/>
  </ds:schemaRefs>
</ds:datastoreItem>
</file>

<file path=customXml/itemProps2.xml><?xml version="1.0" encoding="utf-8"?>
<ds:datastoreItem xmlns:ds="http://schemas.openxmlformats.org/officeDocument/2006/customXml" ds:itemID="{DA82A033-E9D7-40D4-B4E0-70383F747F14}">
  <ds:schemaRefs>
    <ds:schemaRef ds:uri="http://schemas.microsoft.com/sharepoint/v3/contenttype/forms"/>
  </ds:schemaRefs>
</ds:datastoreItem>
</file>

<file path=customXml/itemProps3.xml><?xml version="1.0" encoding="utf-8"?>
<ds:datastoreItem xmlns:ds="http://schemas.openxmlformats.org/officeDocument/2006/customXml" ds:itemID="{BCD15D06-1BCC-4CAA-A64D-A1C0B11C4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d91c9-7156-4793-b1dc-97c4da7da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2024-08-27T07:36:45Z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478700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