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42"/>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Lst>
  <p:sldSz cx="9144000" cy="5143500" type="screen16x9"/>
  <p:notesSz cx="6858000" cy="9144000"/>
  <p:embeddedFontLst>
    <p:embeddedFont>
      <p:font typeface="Montserrat" panose="00000500000000000000" pitchFamily="2"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8" roundtripDataSignature="AMtx7mhlArKDG+9r+GA9WWAZCbTPhfw5F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4E9230-0BEC-1AF7-F39D-D844E1F37FDB}" v="1" dt="2024-08-27T07:40:31.074"/>
  </p1510:revLst>
</p1510:revInfo>
</file>

<file path=ppt/tableStyles.xml><?xml version="1.0" encoding="utf-8"?>
<a:tblStyleLst xmlns:a="http://schemas.openxmlformats.org/drawingml/2006/main" def="{B5FADDF4-539F-49E8-9E99-DEB0234A051E}">
  <a:tblStyle styleId="{B5FADDF4-539F-49E8-9E99-DEB0234A051E}"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3.fntdata"/><Relationship Id="rId53"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2.fntdata"/><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1.fntdata"/><Relationship Id="rId48" Type="http://customschemas.google.com/relationships/presentationmetadata" Target="metadata"/><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4.fntdata"/><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sabeth Pop" userId="S::elisabeth.pop@london.gov.uk::8634a17a-75fd-4874-adad-d79916922296" providerId="AD" clId="Web-{204E9230-0BEC-1AF7-F39D-D844E1F37FDB}"/>
    <pc:docChg chg="modSld">
      <pc:chgData name="Elisabeth Pop" userId="S::elisabeth.pop@london.gov.uk::8634a17a-75fd-4874-adad-d79916922296" providerId="AD" clId="Web-{204E9230-0BEC-1AF7-F39D-D844E1F37FDB}" dt="2024-08-27T07:40:31.074" v="0"/>
      <pc:docMkLst>
        <pc:docMk/>
      </pc:docMkLst>
      <pc:sldChg chg="delSp">
        <pc:chgData name="Elisabeth Pop" userId="S::elisabeth.pop@london.gov.uk::8634a17a-75fd-4874-adad-d79916922296" providerId="AD" clId="Web-{204E9230-0BEC-1AF7-F39D-D844E1F37FDB}" dt="2024-08-27T07:40:31.074" v="0"/>
        <pc:sldMkLst>
          <pc:docMk/>
          <pc:sldMk cId="0" sldId="271"/>
        </pc:sldMkLst>
        <pc:spChg chg="del">
          <ac:chgData name="Elisabeth Pop" userId="S::elisabeth.pop@london.gov.uk::8634a17a-75fd-4874-adad-d79916922296" providerId="AD" clId="Web-{204E9230-0BEC-1AF7-F39D-D844E1F37FDB}" dt="2024-08-27T07:40:31.074" v="0"/>
          <ac:spMkLst>
            <pc:docMk/>
            <pc:sldMk cId="0" sldId="271"/>
            <ac:spMk id="27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ee773b295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g2ee773b2950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ee773b2950_0_1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8" name="Google Shape;168;g2ee773b2950_0_1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Please note that a young person’s Oyster or student ID are NOT accepted forms of ID to vote in person.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1" name="Google Shape;201;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3" name="Google Shape;213;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 name="Google Shape;226;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0" name="Google Shape;240;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1" name="Google Shape;251;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2" name="Google Shape;272;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5" name="Google Shape;28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2ee773b2950_0_1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0" name="Google Shape;300;g2ee773b2950_0_1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4" name="Google Shape;314;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Important to note that whether you are eligible to vote or not, you can participate in these ways of engagement.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2ee773b2950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 name="Google Shape;65;g2ee773b2950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8" name="Google Shape;328;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3" name="Google Shape;343;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4" name="Google Shape;354;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6" name="Google Shape;366;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9" name="Google Shape;379;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1" name="Google Shape;391;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4" name="Google Shape;404;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6" name="Google Shape;416;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9" name="Google Shape;429;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1" name="Google Shape;441;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2f58f7ba3e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g2f58f7ba3e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4" name="Google Shape;454;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6" name="Google Shape;466;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9" name="Google Shape;479;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1" name="Google Shape;491;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4" name="Google Shape;504;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6" name="Google Shape;516;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9" name="Google Shape;529;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p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1" name="Google Shape;541;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21be0b7a8c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g21be0b7a8c1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ee773b2950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6" name="Google Shape;106;g2ee773b2950_0_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2ee773b2950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 name="Google Shape;118;g2ee773b2950_0_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ee773b2950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g2ee773b2950_0_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ee773b2950_0_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4" name="Google Shape;144;g2ee773b2950_0_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ee773b2950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 name="Google Shape;156;g2ee773b2950_0_10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36"/>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36"/>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45"/>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45"/>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7" name="Google Shape;47;p4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4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7"/>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5" name="Google Shape;15;p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3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 name="Google Shape;18;p3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9" name="Google Shape;19;p3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3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39"/>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3" name="Google Shape;23;p39"/>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4" name="Google Shape;24;p3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4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4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41"/>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41"/>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1" name="Google Shape;31;p4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42"/>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4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43"/>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43"/>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43"/>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43"/>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0" name="Google Shape;40;p4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44"/>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4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3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3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3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png"/><Relationship Id="rId7"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3.jpg"/><Relationship Id="rId11" Type="http://schemas.openxmlformats.org/officeDocument/2006/relationships/hyperlink" Target="http://gov.uk/register-to-vote" TargetMode="External"/><Relationship Id="rId5" Type="http://schemas.openxmlformats.org/officeDocument/2006/relationships/image" Target="../media/image3.png"/><Relationship Id="rId10"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png"/><Relationship Id="rId7"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s://gov.uk/register-to-vote"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png"/><Relationship Id="rId7"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png"/><Relationship Id="rId7"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8" Type="http://schemas.openxmlformats.org/officeDocument/2006/relationships/hyperlink" Target="https://www.london.gov.uk/who-we-are/what-london-assembly-does/london-assembly-members" TargetMode="External"/><Relationship Id="rId3" Type="http://schemas.openxmlformats.org/officeDocument/2006/relationships/image" Target="../media/image1.png"/><Relationship Id="rId7" Type="http://schemas.openxmlformats.org/officeDocument/2006/relationships/hyperlink" Target="https://www.london.gov.uk/who-we-are/what-mayor-does/contact-city-hall-or-mayor"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hyperlink" Target="https://members.parliament.uk/members/commons" TargetMode="External"/><Relationship Id="rId5" Type="http://schemas.openxmlformats.org/officeDocument/2006/relationships/image" Target="../media/image3.png"/><Relationship Id="rId10" Type="http://schemas.openxmlformats.org/officeDocument/2006/relationships/hyperlink" Target="http://www.writetothem.com/" TargetMode="External"/><Relationship Id="rId4" Type="http://schemas.openxmlformats.org/officeDocument/2006/relationships/image" Target="../media/image2.png"/><Relationship Id="rId9" Type="http://schemas.openxmlformats.org/officeDocument/2006/relationships/hyperlink" Target="https://www.gov.uk/find-your-local-councillor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hyperlink" Target="https://www.theyworkforyou.com/" TargetMode="External"/><Relationship Id="rId3" Type="http://schemas.openxmlformats.org/officeDocument/2006/relationships/image" Target="../media/image1.png"/><Relationship Id="rId7" Type="http://schemas.openxmlformats.org/officeDocument/2006/relationships/hyperlink" Target="https://whocanivotefor.co.uk/"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hyperlink" Target="https://registertovote.london/" TargetMode="External"/><Relationship Id="rId5" Type="http://schemas.openxmlformats.org/officeDocument/2006/relationships/image" Target="../media/image3.png"/><Relationship Id="rId10" Type="http://schemas.openxmlformats.org/officeDocument/2006/relationships/image" Target="../media/image25.png"/><Relationship Id="rId4" Type="http://schemas.openxmlformats.org/officeDocument/2006/relationships/image" Target="../media/image2.png"/><Relationship Id="rId9"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www.whatsapp.com/channel/0029VaZfd6M6mYPOJRvfap3l"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hyperlink" Target="https://api.whatsapp.com/send?phone=447908820136&amp;text=%F0%9F%91%8B"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hyperlink" Target="http://writetothem.com"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hyperlink" Target="https://hansard.parliament.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8" Type="http://schemas.openxmlformats.org/officeDocument/2006/relationships/hyperlink" Target="http://gov.uk/apply-postal-vote" TargetMode="External"/><Relationship Id="rId3" Type="http://schemas.openxmlformats.org/officeDocument/2006/relationships/image" Target="../media/image1.png"/><Relationship Id="rId7" Type="http://schemas.openxmlformats.org/officeDocument/2006/relationships/hyperlink" Target="http://gov.uk/apply-proxy-vote"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hyperlink" Target="http://www.gov.uk/register-to-vote"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hyperlink" Target="https://whocanivotefor.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hyperlink" Target="http://gov.uk/apply-for-photo-id-voter-authority-certificate"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hyperlink" Target="https://hansard.parliament.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7.jp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hyperlink" Target="https://registertovote.london/"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3.pn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s://petition.parliament.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http://electoralcommission.org.uk" TargetMode="Externa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
        <p:cNvGrpSpPr/>
        <p:nvPr/>
      </p:nvGrpSpPr>
      <p:grpSpPr>
        <a:xfrm>
          <a:off x="0" y="0"/>
          <a:ext cx="0" cy="0"/>
          <a:chOff x="0" y="0"/>
          <a:chExt cx="0" cy="0"/>
        </a:xfrm>
      </p:grpSpPr>
      <p:sp>
        <p:nvSpPr>
          <p:cNvPr id="54" name="Google Shape;54;g2ee773b2950_0_0"/>
          <p:cNvSpPr txBox="1"/>
          <p:nvPr/>
        </p:nvSpPr>
        <p:spPr>
          <a:xfrm>
            <a:off x="509500" y="1092525"/>
            <a:ext cx="4267200" cy="708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400"/>
              <a:buFont typeface="Arial"/>
              <a:buNone/>
            </a:pPr>
            <a:r>
              <a:rPr lang="en-GB" sz="3400" b="1" i="0" u="none" strike="noStrike" cap="none">
                <a:solidFill>
                  <a:schemeClr val="dk1"/>
                </a:solidFill>
                <a:latin typeface="Arial"/>
                <a:ea typeface="Arial"/>
                <a:cs typeface="Arial"/>
                <a:sym typeface="Arial"/>
              </a:rPr>
              <a:t>No Vote, No Voice!</a:t>
            </a:r>
            <a:endParaRPr sz="3400" b="1" i="0" u="none" strike="noStrike" cap="none">
              <a:solidFill>
                <a:schemeClr val="dk1"/>
              </a:solidFill>
              <a:latin typeface="Arial"/>
              <a:ea typeface="Arial"/>
              <a:cs typeface="Arial"/>
              <a:sym typeface="Arial"/>
            </a:endParaRPr>
          </a:p>
        </p:txBody>
      </p:sp>
      <p:pic>
        <p:nvPicPr>
          <p:cNvPr id="55" name="Google Shape;55;g2ee773b2950_0_0"/>
          <p:cNvPicPr preferRelativeResize="0"/>
          <p:nvPr/>
        </p:nvPicPr>
        <p:blipFill rotWithShape="1">
          <a:blip r:embed="rId3">
            <a:alphaModFix/>
          </a:blip>
          <a:srcRect/>
          <a:stretch/>
        </p:blipFill>
        <p:spPr>
          <a:xfrm>
            <a:off x="7511000" y="4141775"/>
            <a:ext cx="1217475" cy="1217475"/>
          </a:xfrm>
          <a:prstGeom prst="rect">
            <a:avLst/>
          </a:prstGeom>
          <a:noFill/>
          <a:ln>
            <a:noFill/>
          </a:ln>
        </p:spPr>
      </p:pic>
      <p:pic>
        <p:nvPicPr>
          <p:cNvPr id="56" name="Google Shape;56;g2ee773b2950_0_0"/>
          <p:cNvPicPr preferRelativeResize="0"/>
          <p:nvPr/>
        </p:nvPicPr>
        <p:blipFill rotWithShape="1">
          <a:blip r:embed="rId4">
            <a:alphaModFix/>
          </a:blip>
          <a:srcRect/>
          <a:stretch/>
        </p:blipFill>
        <p:spPr>
          <a:xfrm>
            <a:off x="509500" y="4441988"/>
            <a:ext cx="1480269" cy="506676"/>
          </a:xfrm>
          <a:prstGeom prst="rect">
            <a:avLst/>
          </a:prstGeom>
          <a:noFill/>
          <a:ln>
            <a:noFill/>
          </a:ln>
        </p:spPr>
      </p:pic>
      <p:sp>
        <p:nvSpPr>
          <p:cNvPr id="57" name="Google Shape;57;g2ee773b2950_0_0"/>
          <p:cNvSpPr txBox="1"/>
          <p:nvPr/>
        </p:nvSpPr>
        <p:spPr>
          <a:xfrm>
            <a:off x="2520150" y="4470913"/>
            <a:ext cx="4103700" cy="448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a:solidFill>
                  <a:schemeClr val="dk1"/>
                </a:solidFill>
                <a:latin typeface="Arial"/>
                <a:ea typeface="Arial"/>
                <a:cs typeface="Arial"/>
                <a:sym typeface="Arial"/>
              </a:rPr>
              <a:t>Funded by the Greater London Authority, City Hall, Kamal Churchie Way, London, E16 1ZE</a:t>
            </a:r>
            <a:endParaRPr sz="1100" b="0" i="0" u="none" strike="noStrike" cap="none">
              <a:solidFill>
                <a:schemeClr val="dk1"/>
              </a:solidFill>
              <a:latin typeface="Arial"/>
              <a:ea typeface="Arial"/>
              <a:cs typeface="Arial"/>
              <a:sym typeface="Arial"/>
            </a:endParaRPr>
          </a:p>
        </p:txBody>
      </p:sp>
      <p:cxnSp>
        <p:nvCxnSpPr>
          <p:cNvPr id="58" name="Google Shape;58;g2ee773b2950_0_0"/>
          <p:cNvCxnSpPr/>
          <p:nvPr/>
        </p:nvCxnSpPr>
        <p:spPr>
          <a:xfrm rot="10800000" flipH="1">
            <a:off x="457750" y="699350"/>
            <a:ext cx="8208900" cy="23700"/>
          </a:xfrm>
          <a:prstGeom prst="straightConnector1">
            <a:avLst/>
          </a:prstGeom>
          <a:noFill/>
          <a:ln w="9525" cap="flat" cmpd="sng">
            <a:solidFill>
              <a:schemeClr val="dk2"/>
            </a:solidFill>
            <a:prstDash val="solid"/>
            <a:round/>
            <a:headEnd type="none" w="sm" len="sm"/>
            <a:tailEnd type="none" w="sm" len="sm"/>
          </a:ln>
        </p:spPr>
      </p:cxnSp>
      <p:cxnSp>
        <p:nvCxnSpPr>
          <p:cNvPr id="59" name="Google Shape;59;g2ee773b2950_0_0"/>
          <p:cNvCxnSpPr/>
          <p:nvPr/>
        </p:nvCxnSpPr>
        <p:spPr>
          <a:xfrm rot="10800000" flipH="1">
            <a:off x="312400" y="4333050"/>
            <a:ext cx="8208900" cy="23700"/>
          </a:xfrm>
          <a:prstGeom prst="straightConnector1">
            <a:avLst/>
          </a:prstGeom>
          <a:noFill/>
          <a:ln w="9525" cap="flat" cmpd="sng">
            <a:solidFill>
              <a:schemeClr val="dk2"/>
            </a:solidFill>
            <a:prstDash val="solid"/>
            <a:round/>
            <a:headEnd type="none" w="sm" len="sm"/>
            <a:tailEnd type="none" w="sm" len="sm"/>
          </a:ln>
        </p:spPr>
      </p:cxnSp>
      <p:pic>
        <p:nvPicPr>
          <p:cNvPr id="60" name="Google Shape;60;g2ee773b2950_0_0"/>
          <p:cNvPicPr preferRelativeResize="0"/>
          <p:nvPr/>
        </p:nvPicPr>
        <p:blipFill rotWithShape="1">
          <a:blip r:embed="rId5">
            <a:alphaModFix/>
          </a:blip>
          <a:srcRect/>
          <a:stretch/>
        </p:blipFill>
        <p:spPr>
          <a:xfrm>
            <a:off x="2661938" y="214125"/>
            <a:ext cx="3820125" cy="280150"/>
          </a:xfrm>
          <a:prstGeom prst="rect">
            <a:avLst/>
          </a:prstGeom>
          <a:noFill/>
          <a:ln>
            <a:noFill/>
          </a:ln>
        </p:spPr>
      </p:pic>
      <p:sp>
        <p:nvSpPr>
          <p:cNvPr id="61" name="Google Shape;61;g2ee773b2950_0_0"/>
          <p:cNvSpPr txBox="1"/>
          <p:nvPr/>
        </p:nvSpPr>
        <p:spPr>
          <a:xfrm>
            <a:off x="509500" y="1741425"/>
            <a:ext cx="5064300" cy="448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chemeClr val="dk1"/>
                </a:solidFill>
                <a:latin typeface="Arial"/>
                <a:ea typeface="Arial"/>
                <a:cs typeface="Arial"/>
                <a:sym typeface="Arial"/>
              </a:rPr>
              <a:t>Democracy doesn’t end at the ballot box, it starts there.  </a:t>
            </a:r>
            <a:endParaRPr sz="1400" b="0" i="0" u="none" strike="noStrike" cap="none">
              <a:solidFill>
                <a:schemeClr val="dk1"/>
              </a:solidFill>
              <a:latin typeface="Arial"/>
              <a:ea typeface="Arial"/>
              <a:cs typeface="Arial"/>
              <a:sym typeface="Arial"/>
            </a:endParaRPr>
          </a:p>
        </p:txBody>
      </p:sp>
      <p:pic>
        <p:nvPicPr>
          <p:cNvPr id="62" name="Google Shape;62;g2ee773b2950_0_0"/>
          <p:cNvPicPr preferRelativeResize="0"/>
          <p:nvPr/>
        </p:nvPicPr>
        <p:blipFill rotWithShape="1">
          <a:blip r:embed="rId6">
            <a:alphaModFix/>
          </a:blip>
          <a:srcRect b="17299"/>
          <a:stretch/>
        </p:blipFill>
        <p:spPr>
          <a:xfrm>
            <a:off x="5040925" y="1003650"/>
            <a:ext cx="4006074" cy="33129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9"/>
        <p:cNvGrpSpPr/>
        <p:nvPr/>
      </p:nvGrpSpPr>
      <p:grpSpPr>
        <a:xfrm>
          <a:off x="0" y="0"/>
          <a:ext cx="0" cy="0"/>
          <a:chOff x="0" y="0"/>
          <a:chExt cx="0" cy="0"/>
        </a:xfrm>
      </p:grpSpPr>
      <p:pic>
        <p:nvPicPr>
          <p:cNvPr id="170" name="Google Shape;170;g2ee773b2950_0_118"/>
          <p:cNvPicPr preferRelativeResize="0"/>
          <p:nvPr/>
        </p:nvPicPr>
        <p:blipFill rotWithShape="1">
          <a:blip r:embed="rId3">
            <a:alphaModFix/>
          </a:blip>
          <a:srcRect/>
          <a:stretch/>
        </p:blipFill>
        <p:spPr>
          <a:xfrm>
            <a:off x="7511000" y="4141775"/>
            <a:ext cx="1217475" cy="1217475"/>
          </a:xfrm>
          <a:prstGeom prst="rect">
            <a:avLst/>
          </a:prstGeom>
          <a:noFill/>
          <a:ln>
            <a:noFill/>
          </a:ln>
        </p:spPr>
      </p:pic>
      <p:pic>
        <p:nvPicPr>
          <p:cNvPr id="171" name="Google Shape;171;g2ee773b2950_0_118"/>
          <p:cNvPicPr preferRelativeResize="0"/>
          <p:nvPr/>
        </p:nvPicPr>
        <p:blipFill rotWithShape="1">
          <a:blip r:embed="rId4">
            <a:alphaModFix/>
          </a:blip>
          <a:srcRect/>
          <a:stretch/>
        </p:blipFill>
        <p:spPr>
          <a:xfrm>
            <a:off x="509500" y="4441988"/>
            <a:ext cx="1480269" cy="506676"/>
          </a:xfrm>
          <a:prstGeom prst="rect">
            <a:avLst/>
          </a:prstGeom>
          <a:noFill/>
          <a:ln>
            <a:noFill/>
          </a:ln>
        </p:spPr>
      </p:pic>
      <p:cxnSp>
        <p:nvCxnSpPr>
          <p:cNvPr id="172" name="Google Shape;172;g2ee773b2950_0_118"/>
          <p:cNvCxnSpPr/>
          <p:nvPr/>
        </p:nvCxnSpPr>
        <p:spPr>
          <a:xfrm rot="10800000" flipH="1">
            <a:off x="457750" y="699350"/>
            <a:ext cx="8208900" cy="23700"/>
          </a:xfrm>
          <a:prstGeom prst="straightConnector1">
            <a:avLst/>
          </a:prstGeom>
          <a:noFill/>
          <a:ln w="9525" cap="flat" cmpd="sng">
            <a:solidFill>
              <a:schemeClr val="dk2"/>
            </a:solidFill>
            <a:prstDash val="solid"/>
            <a:round/>
            <a:headEnd type="none" w="sm" len="sm"/>
            <a:tailEnd type="none" w="sm" len="sm"/>
          </a:ln>
        </p:spPr>
      </p:cxnSp>
      <p:cxnSp>
        <p:nvCxnSpPr>
          <p:cNvPr id="173" name="Google Shape;173;g2ee773b2950_0_118"/>
          <p:cNvCxnSpPr/>
          <p:nvPr/>
        </p:nvCxnSpPr>
        <p:spPr>
          <a:xfrm rot="10800000" flipH="1">
            <a:off x="312400" y="4333050"/>
            <a:ext cx="8208900" cy="23700"/>
          </a:xfrm>
          <a:prstGeom prst="straightConnector1">
            <a:avLst/>
          </a:prstGeom>
          <a:noFill/>
          <a:ln w="9525" cap="flat" cmpd="sng">
            <a:solidFill>
              <a:schemeClr val="dk2"/>
            </a:solidFill>
            <a:prstDash val="solid"/>
            <a:round/>
            <a:headEnd type="none" w="sm" len="sm"/>
            <a:tailEnd type="none" w="sm" len="sm"/>
          </a:ln>
        </p:spPr>
      </p:cxnSp>
      <p:pic>
        <p:nvPicPr>
          <p:cNvPr id="174" name="Google Shape;174;g2ee773b2950_0_118"/>
          <p:cNvPicPr preferRelativeResize="0"/>
          <p:nvPr/>
        </p:nvPicPr>
        <p:blipFill rotWithShape="1">
          <a:blip r:embed="rId5">
            <a:alphaModFix/>
          </a:blip>
          <a:srcRect/>
          <a:stretch/>
        </p:blipFill>
        <p:spPr>
          <a:xfrm>
            <a:off x="2661938" y="214125"/>
            <a:ext cx="3820125" cy="280150"/>
          </a:xfrm>
          <a:prstGeom prst="rect">
            <a:avLst/>
          </a:prstGeom>
          <a:noFill/>
          <a:ln>
            <a:noFill/>
          </a:ln>
        </p:spPr>
      </p:pic>
      <p:pic>
        <p:nvPicPr>
          <p:cNvPr id="175" name="Google Shape;175;g2ee773b2950_0_118"/>
          <p:cNvPicPr preferRelativeResize="0"/>
          <p:nvPr/>
        </p:nvPicPr>
        <p:blipFill rotWithShape="1">
          <a:blip r:embed="rId6">
            <a:alphaModFix/>
          </a:blip>
          <a:srcRect l="31369" t="15553" r="33395" b="19642"/>
          <a:stretch/>
        </p:blipFill>
        <p:spPr>
          <a:xfrm>
            <a:off x="5879938" y="2407988"/>
            <a:ext cx="312223" cy="650400"/>
          </a:xfrm>
          <a:prstGeom prst="rect">
            <a:avLst/>
          </a:prstGeom>
          <a:noFill/>
          <a:ln>
            <a:noFill/>
          </a:ln>
        </p:spPr>
      </p:pic>
      <p:pic>
        <p:nvPicPr>
          <p:cNvPr id="176" name="Google Shape;176;g2ee773b2950_0_118"/>
          <p:cNvPicPr preferRelativeResize="0"/>
          <p:nvPr/>
        </p:nvPicPr>
        <p:blipFill rotWithShape="1">
          <a:blip r:embed="rId7">
            <a:alphaModFix/>
          </a:blip>
          <a:srcRect/>
          <a:stretch/>
        </p:blipFill>
        <p:spPr>
          <a:xfrm>
            <a:off x="6335450" y="2443006"/>
            <a:ext cx="512398" cy="580357"/>
          </a:xfrm>
          <a:prstGeom prst="rect">
            <a:avLst/>
          </a:prstGeom>
          <a:noFill/>
          <a:ln>
            <a:noFill/>
          </a:ln>
        </p:spPr>
      </p:pic>
      <p:pic>
        <p:nvPicPr>
          <p:cNvPr id="177" name="Google Shape;177;g2ee773b2950_0_118"/>
          <p:cNvPicPr preferRelativeResize="0"/>
          <p:nvPr/>
        </p:nvPicPr>
        <p:blipFill rotWithShape="1">
          <a:blip r:embed="rId8">
            <a:alphaModFix/>
          </a:blip>
          <a:srcRect/>
          <a:stretch/>
        </p:blipFill>
        <p:spPr>
          <a:xfrm>
            <a:off x="6941450" y="2486709"/>
            <a:ext cx="512398" cy="580357"/>
          </a:xfrm>
          <a:prstGeom prst="rect">
            <a:avLst/>
          </a:prstGeom>
          <a:noFill/>
          <a:ln>
            <a:noFill/>
          </a:ln>
        </p:spPr>
      </p:pic>
      <p:pic>
        <p:nvPicPr>
          <p:cNvPr id="178" name="Google Shape;178;g2ee773b2950_0_118"/>
          <p:cNvPicPr preferRelativeResize="0"/>
          <p:nvPr/>
        </p:nvPicPr>
        <p:blipFill rotWithShape="1">
          <a:blip r:embed="rId9">
            <a:alphaModFix/>
          </a:blip>
          <a:srcRect r="72562" b="67262"/>
          <a:stretch/>
        </p:blipFill>
        <p:spPr>
          <a:xfrm>
            <a:off x="6084050" y="3201850"/>
            <a:ext cx="882348" cy="580350"/>
          </a:xfrm>
          <a:prstGeom prst="rect">
            <a:avLst/>
          </a:prstGeom>
          <a:noFill/>
          <a:ln>
            <a:noFill/>
          </a:ln>
        </p:spPr>
      </p:pic>
      <p:pic>
        <p:nvPicPr>
          <p:cNvPr id="179" name="Google Shape;179;g2ee773b2950_0_118"/>
          <p:cNvPicPr preferRelativeResize="0"/>
          <p:nvPr/>
        </p:nvPicPr>
        <p:blipFill rotWithShape="1">
          <a:blip r:embed="rId9">
            <a:alphaModFix/>
          </a:blip>
          <a:srcRect l="28240" t="46566" r="45727" b="24222"/>
          <a:stretch/>
        </p:blipFill>
        <p:spPr>
          <a:xfrm>
            <a:off x="8004353" y="3276625"/>
            <a:ext cx="725472" cy="448800"/>
          </a:xfrm>
          <a:prstGeom prst="rect">
            <a:avLst/>
          </a:prstGeom>
          <a:noFill/>
          <a:ln>
            <a:noFill/>
          </a:ln>
        </p:spPr>
      </p:pic>
      <p:pic>
        <p:nvPicPr>
          <p:cNvPr id="180" name="Google Shape;180;g2ee773b2950_0_118"/>
          <p:cNvPicPr preferRelativeResize="0"/>
          <p:nvPr/>
        </p:nvPicPr>
        <p:blipFill rotWithShape="1">
          <a:blip r:embed="rId9">
            <a:alphaModFix/>
          </a:blip>
          <a:srcRect l="78574" t="25620" b="28668"/>
          <a:stretch/>
        </p:blipFill>
        <p:spPr>
          <a:xfrm>
            <a:off x="7218112" y="3070250"/>
            <a:ext cx="620800" cy="730175"/>
          </a:xfrm>
          <a:prstGeom prst="rect">
            <a:avLst/>
          </a:prstGeom>
          <a:noFill/>
          <a:ln>
            <a:noFill/>
          </a:ln>
        </p:spPr>
      </p:pic>
      <p:pic>
        <p:nvPicPr>
          <p:cNvPr id="181" name="Google Shape;181;g2ee773b2950_0_118"/>
          <p:cNvPicPr preferRelativeResize="0"/>
          <p:nvPr/>
        </p:nvPicPr>
        <p:blipFill rotWithShape="1">
          <a:blip r:embed="rId10">
            <a:alphaModFix/>
          </a:blip>
          <a:srcRect/>
          <a:stretch/>
        </p:blipFill>
        <p:spPr>
          <a:xfrm>
            <a:off x="6385345" y="1597187"/>
            <a:ext cx="1832955" cy="650400"/>
          </a:xfrm>
          <a:prstGeom prst="rect">
            <a:avLst/>
          </a:prstGeom>
          <a:noFill/>
          <a:ln>
            <a:noFill/>
          </a:ln>
        </p:spPr>
      </p:pic>
      <p:sp>
        <p:nvSpPr>
          <p:cNvPr id="182" name="Google Shape;182;g2ee773b2950_0_118"/>
          <p:cNvSpPr txBox="1"/>
          <p:nvPr/>
        </p:nvSpPr>
        <p:spPr>
          <a:xfrm>
            <a:off x="5934525" y="3709100"/>
            <a:ext cx="1181400" cy="448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GB" sz="900" b="0" i="0" u="none" strike="noStrike" cap="none">
                <a:solidFill>
                  <a:schemeClr val="dk1"/>
                </a:solidFill>
                <a:latin typeface="Arial"/>
                <a:ea typeface="Arial"/>
                <a:cs typeface="Arial"/>
                <a:sym typeface="Arial"/>
              </a:rPr>
              <a:t>UK, Channel Islands or EEA driving licence </a:t>
            </a:r>
            <a:endParaRPr sz="900" b="0" i="0" u="none" strike="noStrike" cap="none">
              <a:solidFill>
                <a:schemeClr val="dk1"/>
              </a:solidFill>
              <a:latin typeface="Arial"/>
              <a:ea typeface="Arial"/>
              <a:cs typeface="Arial"/>
              <a:sym typeface="Arial"/>
            </a:endParaRPr>
          </a:p>
        </p:txBody>
      </p:sp>
      <p:sp>
        <p:nvSpPr>
          <p:cNvPr id="183" name="Google Shape;183;g2ee773b2950_0_118"/>
          <p:cNvSpPr txBox="1"/>
          <p:nvPr/>
        </p:nvSpPr>
        <p:spPr>
          <a:xfrm>
            <a:off x="4572000" y="3847600"/>
            <a:ext cx="1480200" cy="448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GB" sz="900" b="0" i="0" u="none" strike="noStrike" cap="none">
                <a:solidFill>
                  <a:schemeClr val="dk1"/>
                </a:solidFill>
                <a:latin typeface="Arial"/>
                <a:ea typeface="Arial"/>
                <a:cs typeface="Arial"/>
                <a:sym typeface="Arial"/>
              </a:rPr>
              <a:t>These include, but are not limited to:</a:t>
            </a:r>
            <a:endParaRPr sz="900" b="0" i="0" u="none" strike="noStrike" cap="none">
              <a:solidFill>
                <a:schemeClr val="dk1"/>
              </a:solidFill>
              <a:latin typeface="Arial"/>
              <a:ea typeface="Arial"/>
              <a:cs typeface="Arial"/>
              <a:sym typeface="Arial"/>
            </a:endParaRPr>
          </a:p>
        </p:txBody>
      </p:sp>
      <p:sp>
        <p:nvSpPr>
          <p:cNvPr id="184" name="Google Shape;184;g2ee773b2950_0_118"/>
          <p:cNvSpPr txBox="1"/>
          <p:nvPr/>
        </p:nvSpPr>
        <p:spPr>
          <a:xfrm>
            <a:off x="6894675" y="3782188"/>
            <a:ext cx="1181400" cy="448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GB" sz="900" b="0" i="0" u="none" strike="noStrike" cap="none">
                <a:solidFill>
                  <a:schemeClr val="dk1"/>
                </a:solidFill>
                <a:latin typeface="Arial"/>
                <a:ea typeface="Arial"/>
                <a:cs typeface="Arial"/>
                <a:sym typeface="Arial"/>
              </a:rPr>
              <a:t>UK, commonwealth </a:t>
            </a:r>
            <a:endParaRPr sz="9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r>
              <a:rPr lang="en-GB" sz="900" b="0" i="0" u="none" strike="noStrike" cap="none">
                <a:solidFill>
                  <a:schemeClr val="dk1"/>
                </a:solidFill>
                <a:latin typeface="Arial"/>
                <a:ea typeface="Arial"/>
                <a:cs typeface="Arial"/>
                <a:sym typeface="Arial"/>
              </a:rPr>
              <a:t>or EEA passport</a:t>
            </a:r>
            <a:endParaRPr sz="900" b="0" i="0" u="none" strike="noStrike" cap="none">
              <a:solidFill>
                <a:schemeClr val="dk1"/>
              </a:solidFill>
              <a:latin typeface="Arial"/>
              <a:ea typeface="Arial"/>
              <a:cs typeface="Arial"/>
              <a:sym typeface="Arial"/>
            </a:endParaRPr>
          </a:p>
        </p:txBody>
      </p:sp>
      <p:sp>
        <p:nvSpPr>
          <p:cNvPr id="185" name="Google Shape;185;g2ee773b2950_0_118"/>
          <p:cNvSpPr txBox="1"/>
          <p:nvPr/>
        </p:nvSpPr>
        <p:spPr>
          <a:xfrm>
            <a:off x="7941100" y="3782188"/>
            <a:ext cx="883200" cy="448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GB" sz="900" b="0" i="0" u="none" strike="noStrike" cap="none">
                <a:solidFill>
                  <a:schemeClr val="dk1"/>
                </a:solidFill>
                <a:latin typeface="Arial"/>
                <a:ea typeface="Arial"/>
                <a:cs typeface="Arial"/>
                <a:sym typeface="Arial"/>
              </a:rPr>
              <a:t>Blue Badge scheme card</a:t>
            </a:r>
            <a:endParaRPr sz="900" b="0" i="0" u="none" strike="noStrike" cap="none">
              <a:solidFill>
                <a:schemeClr val="dk1"/>
              </a:solidFill>
              <a:latin typeface="Arial"/>
              <a:ea typeface="Arial"/>
              <a:cs typeface="Arial"/>
              <a:sym typeface="Arial"/>
            </a:endParaRPr>
          </a:p>
        </p:txBody>
      </p:sp>
      <p:sp>
        <p:nvSpPr>
          <p:cNvPr id="186" name="Google Shape;186;g2ee773b2950_0_118"/>
          <p:cNvSpPr txBox="1"/>
          <p:nvPr/>
        </p:nvSpPr>
        <p:spPr>
          <a:xfrm>
            <a:off x="1394350" y="1694263"/>
            <a:ext cx="5812200" cy="431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chemeClr val="dk1"/>
                </a:solidFill>
                <a:latin typeface="Arial"/>
                <a:ea typeface="Arial"/>
                <a:cs typeface="Arial"/>
                <a:sym typeface="Arial"/>
              </a:rPr>
              <a:t>To register to vote, head to </a:t>
            </a:r>
            <a:r>
              <a:rPr lang="en-GB" sz="1600" b="0" i="0" u="sng" strike="noStrike" cap="none">
                <a:solidFill>
                  <a:schemeClr val="accent5"/>
                </a:solidFill>
                <a:latin typeface="Arial"/>
                <a:ea typeface="Arial"/>
                <a:cs typeface="Arial"/>
                <a:sym typeface="Arial"/>
                <a:hlinkClick r:id="rId11">
                  <a:extLst>
                    <a:ext uri="{A12FA001-AC4F-418D-AE19-62706E023703}">
                      <ahyp:hlinkClr xmlns:ahyp="http://schemas.microsoft.com/office/drawing/2018/hyperlinkcolor" val="tx"/>
                    </a:ext>
                  </a:extLst>
                </a:hlinkClick>
              </a:rPr>
              <a:t>gov.uk/register-to-vote</a:t>
            </a:r>
            <a:r>
              <a:rPr lang="en-GB" sz="1600" b="0" i="0" u="none" strike="noStrike" cap="none">
                <a:solidFill>
                  <a:schemeClr val="lt1"/>
                </a:solidFill>
                <a:latin typeface="Arial"/>
                <a:ea typeface="Arial"/>
                <a:cs typeface="Arial"/>
                <a:sym typeface="Arial"/>
              </a:rPr>
              <a:t> </a:t>
            </a:r>
            <a:endParaRPr sz="1600" b="0" i="0" u="none" strike="noStrike" cap="none">
              <a:solidFill>
                <a:schemeClr val="lt1"/>
              </a:solidFill>
              <a:latin typeface="Arial"/>
              <a:ea typeface="Arial"/>
              <a:cs typeface="Arial"/>
              <a:sym typeface="Arial"/>
            </a:endParaRPr>
          </a:p>
        </p:txBody>
      </p:sp>
      <p:sp>
        <p:nvSpPr>
          <p:cNvPr id="187" name="Google Shape;187;g2ee773b2950_0_118"/>
          <p:cNvSpPr txBox="1"/>
          <p:nvPr/>
        </p:nvSpPr>
        <p:spPr>
          <a:xfrm>
            <a:off x="1394350" y="2537063"/>
            <a:ext cx="4591500" cy="431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chemeClr val="dk1"/>
                </a:solidFill>
                <a:latin typeface="Arial"/>
                <a:ea typeface="Arial"/>
                <a:cs typeface="Arial"/>
                <a:sym typeface="Arial"/>
              </a:rPr>
              <a:t>You can vote in person, by post or by proxy </a:t>
            </a:r>
            <a:endParaRPr sz="1600" b="0" i="0" u="none" strike="noStrike" cap="none">
              <a:solidFill>
                <a:schemeClr val="lt1"/>
              </a:solidFill>
              <a:latin typeface="Arial"/>
              <a:ea typeface="Arial"/>
              <a:cs typeface="Arial"/>
              <a:sym typeface="Arial"/>
            </a:endParaRPr>
          </a:p>
        </p:txBody>
      </p:sp>
      <p:sp>
        <p:nvSpPr>
          <p:cNvPr id="188" name="Google Shape;188;g2ee773b2950_0_118"/>
          <p:cNvSpPr txBox="1"/>
          <p:nvPr/>
        </p:nvSpPr>
        <p:spPr>
          <a:xfrm>
            <a:off x="1394350" y="3379875"/>
            <a:ext cx="5421600" cy="431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chemeClr val="dk1"/>
                </a:solidFill>
                <a:latin typeface="Arial"/>
                <a:ea typeface="Arial"/>
                <a:cs typeface="Arial"/>
                <a:sym typeface="Arial"/>
              </a:rPr>
              <a:t>You need an accepted form of ID to vote in person </a:t>
            </a:r>
            <a:endParaRPr sz="1600" b="0" i="0" u="none" strike="noStrike" cap="none">
              <a:solidFill>
                <a:schemeClr val="lt1"/>
              </a:solidFill>
              <a:latin typeface="Arial"/>
              <a:ea typeface="Arial"/>
              <a:cs typeface="Arial"/>
              <a:sym typeface="Arial"/>
            </a:endParaRPr>
          </a:p>
        </p:txBody>
      </p:sp>
      <p:grpSp>
        <p:nvGrpSpPr>
          <p:cNvPr id="189" name="Google Shape;189;g2ee773b2950_0_118"/>
          <p:cNvGrpSpPr/>
          <p:nvPr/>
        </p:nvGrpSpPr>
        <p:grpSpPr>
          <a:xfrm>
            <a:off x="509488" y="1562675"/>
            <a:ext cx="710862" cy="785100"/>
            <a:chOff x="509488" y="1522650"/>
            <a:chExt cx="710862" cy="785100"/>
          </a:xfrm>
        </p:grpSpPr>
        <p:sp>
          <p:nvSpPr>
            <p:cNvPr id="190" name="Google Shape;190;g2ee773b2950_0_118"/>
            <p:cNvSpPr txBox="1"/>
            <p:nvPr/>
          </p:nvSpPr>
          <p:spPr>
            <a:xfrm>
              <a:off x="599650" y="1522650"/>
              <a:ext cx="620700" cy="785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900"/>
                <a:buFont typeface="Arial"/>
                <a:buNone/>
              </a:pPr>
              <a:r>
                <a:rPr lang="en-GB" sz="3900" b="1" i="0" u="none" strike="noStrike" cap="none">
                  <a:solidFill>
                    <a:schemeClr val="dk1"/>
                  </a:solidFill>
                  <a:latin typeface="Arial"/>
                  <a:ea typeface="Arial"/>
                  <a:cs typeface="Arial"/>
                  <a:sym typeface="Arial"/>
                </a:rPr>
                <a:t>1</a:t>
              </a:r>
              <a:endParaRPr sz="3900" b="1" i="0" u="none" strike="noStrike" cap="none">
                <a:solidFill>
                  <a:schemeClr val="dk1"/>
                </a:solidFill>
                <a:latin typeface="Arial"/>
                <a:ea typeface="Arial"/>
                <a:cs typeface="Arial"/>
                <a:sym typeface="Arial"/>
              </a:endParaRPr>
            </a:p>
          </p:txBody>
        </p:sp>
        <p:sp>
          <p:nvSpPr>
            <p:cNvPr id="191" name="Google Shape;191;g2ee773b2950_0_118"/>
            <p:cNvSpPr/>
            <p:nvPr/>
          </p:nvSpPr>
          <p:spPr>
            <a:xfrm>
              <a:off x="509488" y="1586850"/>
              <a:ext cx="648600" cy="580500"/>
            </a:xfrm>
            <a:prstGeom prst="roundRect">
              <a:avLst>
                <a:gd name="adj" fmla="val 16667"/>
              </a:avLst>
            </a:prstGeom>
            <a:noFill/>
            <a:ln w="9525" cap="flat" cmpd="sng">
              <a:solidFill>
                <a:srgbClr val="023047"/>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2" name="Google Shape;192;g2ee773b2950_0_118"/>
          <p:cNvGrpSpPr/>
          <p:nvPr/>
        </p:nvGrpSpPr>
        <p:grpSpPr>
          <a:xfrm>
            <a:off x="522650" y="2327525"/>
            <a:ext cx="684537" cy="785100"/>
            <a:chOff x="1314588" y="2284450"/>
            <a:chExt cx="684537" cy="785100"/>
          </a:xfrm>
        </p:grpSpPr>
        <p:sp>
          <p:nvSpPr>
            <p:cNvPr id="193" name="Google Shape;193;g2ee773b2950_0_118"/>
            <p:cNvSpPr txBox="1"/>
            <p:nvPr/>
          </p:nvSpPr>
          <p:spPr>
            <a:xfrm>
              <a:off x="1378425" y="2284450"/>
              <a:ext cx="620700" cy="785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900"/>
                <a:buFont typeface="Arial"/>
                <a:buNone/>
              </a:pPr>
              <a:r>
                <a:rPr lang="en-GB" sz="3900" b="1" i="0" u="none" strike="noStrike" cap="none">
                  <a:solidFill>
                    <a:schemeClr val="dk1"/>
                  </a:solidFill>
                  <a:latin typeface="Arial"/>
                  <a:ea typeface="Arial"/>
                  <a:cs typeface="Arial"/>
                  <a:sym typeface="Arial"/>
                </a:rPr>
                <a:t>2</a:t>
              </a:r>
              <a:endParaRPr sz="3900" b="1" i="0" u="none" strike="noStrike" cap="none">
                <a:solidFill>
                  <a:schemeClr val="dk1"/>
                </a:solidFill>
                <a:latin typeface="Arial"/>
                <a:ea typeface="Arial"/>
                <a:cs typeface="Arial"/>
                <a:sym typeface="Arial"/>
              </a:endParaRPr>
            </a:p>
          </p:txBody>
        </p:sp>
        <p:sp>
          <p:nvSpPr>
            <p:cNvPr id="194" name="Google Shape;194;g2ee773b2950_0_118"/>
            <p:cNvSpPr/>
            <p:nvPr/>
          </p:nvSpPr>
          <p:spPr>
            <a:xfrm>
              <a:off x="1314588" y="2386750"/>
              <a:ext cx="648600" cy="580500"/>
            </a:xfrm>
            <a:prstGeom prst="roundRect">
              <a:avLst>
                <a:gd name="adj" fmla="val 16667"/>
              </a:avLst>
            </a:prstGeom>
            <a:noFill/>
            <a:ln w="9525" cap="flat" cmpd="sng">
              <a:solidFill>
                <a:srgbClr val="023047"/>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5" name="Google Shape;195;g2ee773b2950_0_118"/>
          <p:cNvGrpSpPr/>
          <p:nvPr/>
        </p:nvGrpSpPr>
        <p:grpSpPr>
          <a:xfrm>
            <a:off x="509488" y="3187400"/>
            <a:ext cx="710862" cy="785100"/>
            <a:chOff x="1751888" y="2430400"/>
            <a:chExt cx="710862" cy="785100"/>
          </a:xfrm>
        </p:grpSpPr>
        <p:sp>
          <p:nvSpPr>
            <p:cNvPr id="196" name="Google Shape;196;g2ee773b2950_0_118"/>
            <p:cNvSpPr txBox="1"/>
            <p:nvPr/>
          </p:nvSpPr>
          <p:spPr>
            <a:xfrm>
              <a:off x="1842050" y="2430400"/>
              <a:ext cx="620700" cy="785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900"/>
                <a:buFont typeface="Arial"/>
                <a:buNone/>
              </a:pPr>
              <a:r>
                <a:rPr lang="en-GB" sz="3900" b="1" i="0" u="none" strike="noStrike" cap="none">
                  <a:solidFill>
                    <a:schemeClr val="dk1"/>
                  </a:solidFill>
                  <a:latin typeface="Arial"/>
                  <a:ea typeface="Arial"/>
                  <a:cs typeface="Arial"/>
                  <a:sym typeface="Arial"/>
                </a:rPr>
                <a:t>3</a:t>
              </a:r>
              <a:endParaRPr sz="3900" b="1" i="0" u="none" strike="noStrike" cap="none">
                <a:solidFill>
                  <a:schemeClr val="dk1"/>
                </a:solidFill>
                <a:latin typeface="Arial"/>
                <a:ea typeface="Arial"/>
                <a:cs typeface="Arial"/>
                <a:sym typeface="Arial"/>
              </a:endParaRPr>
            </a:p>
          </p:txBody>
        </p:sp>
        <p:sp>
          <p:nvSpPr>
            <p:cNvPr id="197" name="Google Shape;197;g2ee773b2950_0_118"/>
            <p:cNvSpPr/>
            <p:nvPr/>
          </p:nvSpPr>
          <p:spPr>
            <a:xfrm>
              <a:off x="1751888" y="2532700"/>
              <a:ext cx="648600" cy="580500"/>
            </a:xfrm>
            <a:prstGeom prst="roundRect">
              <a:avLst>
                <a:gd name="adj" fmla="val 16667"/>
              </a:avLst>
            </a:prstGeom>
            <a:noFill/>
            <a:ln w="9525" cap="flat" cmpd="sng">
              <a:solidFill>
                <a:srgbClr val="023047"/>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98" name="Google Shape;198;g2ee773b2950_0_118"/>
          <p:cNvSpPr/>
          <p:nvPr/>
        </p:nvSpPr>
        <p:spPr>
          <a:xfrm>
            <a:off x="457750" y="968800"/>
            <a:ext cx="8208900" cy="431100"/>
          </a:xfrm>
          <a:prstGeom prst="roundRect">
            <a:avLst>
              <a:gd name="adj" fmla="val 16667"/>
            </a:avLst>
          </a:prstGeom>
          <a:solidFill>
            <a:srgbClr val="02304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chemeClr val="lt1"/>
                </a:solidFill>
                <a:latin typeface="Arial"/>
                <a:ea typeface="Arial"/>
                <a:cs typeface="Arial"/>
                <a:sym typeface="Arial"/>
              </a:rPr>
              <a:t>How can you have your voice heard in the voting system?</a:t>
            </a:r>
            <a:endParaRPr sz="1400" b="1" i="0" u="none" strike="noStrike" cap="none">
              <a:solidFill>
                <a:schemeClr val="lt1"/>
              </a:solidFill>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2"/>
        <p:cNvGrpSpPr/>
        <p:nvPr/>
      </p:nvGrpSpPr>
      <p:grpSpPr>
        <a:xfrm>
          <a:off x="0" y="0"/>
          <a:ext cx="0" cy="0"/>
          <a:chOff x="0" y="0"/>
          <a:chExt cx="0" cy="0"/>
        </a:xfrm>
      </p:grpSpPr>
      <p:pic>
        <p:nvPicPr>
          <p:cNvPr id="203" name="Google Shape;203;p9"/>
          <p:cNvPicPr preferRelativeResize="0"/>
          <p:nvPr/>
        </p:nvPicPr>
        <p:blipFill rotWithShape="1">
          <a:blip r:embed="rId3">
            <a:alphaModFix/>
          </a:blip>
          <a:srcRect/>
          <a:stretch/>
        </p:blipFill>
        <p:spPr>
          <a:xfrm>
            <a:off x="7511000" y="4141775"/>
            <a:ext cx="1217475" cy="1217475"/>
          </a:xfrm>
          <a:prstGeom prst="rect">
            <a:avLst/>
          </a:prstGeom>
          <a:noFill/>
          <a:ln>
            <a:noFill/>
          </a:ln>
        </p:spPr>
      </p:pic>
      <p:pic>
        <p:nvPicPr>
          <p:cNvPr id="204" name="Google Shape;204;p9"/>
          <p:cNvPicPr preferRelativeResize="0"/>
          <p:nvPr/>
        </p:nvPicPr>
        <p:blipFill rotWithShape="1">
          <a:blip r:embed="rId4">
            <a:alphaModFix/>
          </a:blip>
          <a:srcRect/>
          <a:stretch/>
        </p:blipFill>
        <p:spPr>
          <a:xfrm>
            <a:off x="509500" y="4441988"/>
            <a:ext cx="1480269" cy="506676"/>
          </a:xfrm>
          <a:prstGeom prst="rect">
            <a:avLst/>
          </a:prstGeom>
          <a:noFill/>
          <a:ln>
            <a:noFill/>
          </a:ln>
        </p:spPr>
      </p:pic>
      <p:cxnSp>
        <p:nvCxnSpPr>
          <p:cNvPr id="205" name="Google Shape;205;p9"/>
          <p:cNvCxnSpPr/>
          <p:nvPr/>
        </p:nvCxnSpPr>
        <p:spPr>
          <a:xfrm rot="10800000" flipH="1">
            <a:off x="457750" y="699350"/>
            <a:ext cx="8208900" cy="23700"/>
          </a:xfrm>
          <a:prstGeom prst="straightConnector1">
            <a:avLst/>
          </a:prstGeom>
          <a:noFill/>
          <a:ln w="9525" cap="flat" cmpd="sng">
            <a:solidFill>
              <a:schemeClr val="dk2"/>
            </a:solidFill>
            <a:prstDash val="solid"/>
            <a:round/>
            <a:headEnd type="none" w="sm" len="sm"/>
            <a:tailEnd type="none" w="sm" len="sm"/>
          </a:ln>
        </p:spPr>
      </p:cxnSp>
      <p:cxnSp>
        <p:nvCxnSpPr>
          <p:cNvPr id="206" name="Google Shape;206;p9"/>
          <p:cNvCxnSpPr/>
          <p:nvPr/>
        </p:nvCxnSpPr>
        <p:spPr>
          <a:xfrm rot="10800000" flipH="1">
            <a:off x="312400" y="4333050"/>
            <a:ext cx="8208900" cy="23700"/>
          </a:xfrm>
          <a:prstGeom prst="straightConnector1">
            <a:avLst/>
          </a:prstGeom>
          <a:noFill/>
          <a:ln w="9525" cap="flat" cmpd="sng">
            <a:solidFill>
              <a:schemeClr val="dk2"/>
            </a:solidFill>
            <a:prstDash val="solid"/>
            <a:round/>
            <a:headEnd type="none" w="sm" len="sm"/>
            <a:tailEnd type="none" w="sm" len="sm"/>
          </a:ln>
        </p:spPr>
      </p:cxnSp>
      <p:pic>
        <p:nvPicPr>
          <p:cNvPr id="207" name="Google Shape;207;p9"/>
          <p:cNvPicPr preferRelativeResize="0"/>
          <p:nvPr/>
        </p:nvPicPr>
        <p:blipFill rotWithShape="1">
          <a:blip r:embed="rId5">
            <a:alphaModFix/>
          </a:blip>
          <a:srcRect/>
          <a:stretch/>
        </p:blipFill>
        <p:spPr>
          <a:xfrm>
            <a:off x="2661938" y="214125"/>
            <a:ext cx="3820125" cy="280150"/>
          </a:xfrm>
          <a:prstGeom prst="rect">
            <a:avLst/>
          </a:prstGeom>
          <a:noFill/>
          <a:ln>
            <a:noFill/>
          </a:ln>
        </p:spPr>
      </p:pic>
      <p:sp>
        <p:nvSpPr>
          <p:cNvPr id="208" name="Google Shape;208;p9"/>
          <p:cNvSpPr txBox="1"/>
          <p:nvPr/>
        </p:nvSpPr>
        <p:spPr>
          <a:xfrm>
            <a:off x="457750" y="1021000"/>
            <a:ext cx="4859700" cy="2743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900"/>
              <a:buFont typeface="Arial"/>
              <a:buNone/>
            </a:pPr>
            <a:r>
              <a:rPr lang="en-GB" sz="1900" b="1" i="0" u="none" strike="noStrike" cap="none">
                <a:solidFill>
                  <a:schemeClr val="dk1"/>
                </a:solidFill>
                <a:latin typeface="Arial"/>
                <a:ea typeface="Arial"/>
                <a:cs typeface="Arial"/>
                <a:sym typeface="Arial"/>
              </a:rPr>
              <a:t>How can I register to vote?</a:t>
            </a:r>
            <a:endParaRPr sz="19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a:p>
            <a:pPr marL="457200" marR="0" lvl="0" indent="-317500" algn="l" rtl="0">
              <a:lnSpc>
                <a:spcPct val="100000"/>
              </a:lnSpc>
              <a:spcBef>
                <a:spcPts val="0"/>
              </a:spcBef>
              <a:spcAft>
                <a:spcPts val="0"/>
              </a:spcAft>
              <a:buClr>
                <a:schemeClr val="dk1"/>
              </a:buClr>
              <a:buSzPts val="1400"/>
              <a:buFont typeface="Arial"/>
              <a:buAutoNum type="arabicPeriod"/>
            </a:pPr>
            <a:r>
              <a:rPr lang="en-GB" sz="1400" b="0" i="0" u="none" strike="noStrike" cap="none">
                <a:solidFill>
                  <a:schemeClr val="dk1"/>
                </a:solidFill>
                <a:latin typeface="Arial"/>
                <a:ea typeface="Arial"/>
                <a:cs typeface="Arial"/>
                <a:sym typeface="Arial"/>
              </a:rPr>
              <a:t>Make sure you meet the eligibility criteria </a:t>
            </a:r>
            <a:endParaRPr sz="1400" b="0" i="0" u="none" strike="noStrike" cap="none">
              <a:solidFill>
                <a:schemeClr val="dk1"/>
              </a:solidFill>
              <a:latin typeface="Arial"/>
              <a:ea typeface="Arial"/>
              <a:cs typeface="Arial"/>
              <a:sym typeface="Arial"/>
            </a:endParaRPr>
          </a:p>
          <a:p>
            <a:pPr marL="457200" marR="0" lvl="0" indent="-317500" algn="l" rtl="0">
              <a:lnSpc>
                <a:spcPct val="100000"/>
              </a:lnSpc>
              <a:spcBef>
                <a:spcPts val="0"/>
              </a:spcBef>
              <a:spcAft>
                <a:spcPts val="0"/>
              </a:spcAft>
              <a:buClr>
                <a:schemeClr val="dk1"/>
              </a:buClr>
              <a:buSzPts val="1400"/>
              <a:buFont typeface="Arial"/>
              <a:buAutoNum type="arabicPeriod"/>
            </a:pPr>
            <a:r>
              <a:rPr lang="en-GB" sz="1400" b="0" i="0" u="none" strike="noStrike" cap="none">
                <a:solidFill>
                  <a:schemeClr val="dk1"/>
                </a:solidFill>
                <a:latin typeface="Arial"/>
                <a:ea typeface="Arial"/>
                <a:cs typeface="Arial"/>
                <a:sym typeface="Arial"/>
              </a:rPr>
              <a:t>Make sure you have the following information:</a:t>
            </a:r>
            <a:endParaRPr sz="1400" b="0" i="0" u="none" strike="noStrike" cap="none">
              <a:solidFill>
                <a:schemeClr val="dk1"/>
              </a:solidFill>
              <a:latin typeface="Arial"/>
              <a:ea typeface="Arial"/>
              <a:cs typeface="Arial"/>
              <a:sym typeface="Arial"/>
            </a:endParaRPr>
          </a:p>
          <a:p>
            <a:pPr marL="914400" marR="0" lvl="1" indent="-317500" algn="l" rtl="0">
              <a:lnSpc>
                <a:spcPct val="100000"/>
              </a:lnSpc>
              <a:spcBef>
                <a:spcPts val="0"/>
              </a:spcBef>
              <a:spcAft>
                <a:spcPts val="0"/>
              </a:spcAft>
              <a:buClr>
                <a:schemeClr val="dk1"/>
              </a:buClr>
              <a:buSzPts val="1400"/>
              <a:buFont typeface="Arial"/>
              <a:buAutoNum type="alphaLcPeriod"/>
            </a:pPr>
            <a:r>
              <a:rPr lang="en-GB" sz="1400" b="0" i="0" u="none" strike="noStrike" cap="none">
                <a:solidFill>
                  <a:schemeClr val="dk1"/>
                </a:solidFill>
                <a:latin typeface="Arial"/>
                <a:ea typeface="Arial"/>
                <a:cs typeface="Arial"/>
                <a:sym typeface="Arial"/>
              </a:rPr>
              <a:t>Your name </a:t>
            </a:r>
            <a:endParaRPr sz="1400" b="0" i="0" u="none" strike="noStrike" cap="none">
              <a:solidFill>
                <a:schemeClr val="dk1"/>
              </a:solidFill>
              <a:latin typeface="Arial"/>
              <a:ea typeface="Arial"/>
              <a:cs typeface="Arial"/>
              <a:sym typeface="Arial"/>
            </a:endParaRPr>
          </a:p>
          <a:p>
            <a:pPr marL="914400" marR="0" lvl="1" indent="-317500" algn="l" rtl="0">
              <a:lnSpc>
                <a:spcPct val="100000"/>
              </a:lnSpc>
              <a:spcBef>
                <a:spcPts val="0"/>
              </a:spcBef>
              <a:spcAft>
                <a:spcPts val="0"/>
              </a:spcAft>
              <a:buClr>
                <a:schemeClr val="dk1"/>
              </a:buClr>
              <a:buSzPts val="1400"/>
              <a:buFont typeface="Arial"/>
              <a:buAutoNum type="alphaLcPeriod"/>
            </a:pPr>
            <a:r>
              <a:rPr lang="en-GB" sz="1400" b="0" i="0" u="none" strike="noStrike" cap="none">
                <a:solidFill>
                  <a:schemeClr val="dk1"/>
                </a:solidFill>
                <a:latin typeface="Arial"/>
                <a:ea typeface="Arial"/>
                <a:cs typeface="Arial"/>
                <a:sym typeface="Arial"/>
              </a:rPr>
              <a:t>Your date of birth</a:t>
            </a:r>
            <a:endParaRPr sz="1400" b="0" i="0" u="none" strike="noStrike" cap="none">
              <a:solidFill>
                <a:schemeClr val="dk1"/>
              </a:solidFill>
              <a:latin typeface="Arial"/>
              <a:ea typeface="Arial"/>
              <a:cs typeface="Arial"/>
              <a:sym typeface="Arial"/>
            </a:endParaRPr>
          </a:p>
          <a:p>
            <a:pPr marL="914400" marR="0" lvl="1" indent="-317500" algn="l" rtl="0">
              <a:lnSpc>
                <a:spcPct val="100000"/>
              </a:lnSpc>
              <a:spcBef>
                <a:spcPts val="0"/>
              </a:spcBef>
              <a:spcAft>
                <a:spcPts val="0"/>
              </a:spcAft>
              <a:buClr>
                <a:schemeClr val="dk1"/>
              </a:buClr>
              <a:buSzPts val="1400"/>
              <a:buFont typeface="Arial"/>
              <a:buAutoNum type="alphaLcPeriod"/>
            </a:pPr>
            <a:r>
              <a:rPr lang="en-GB" sz="1400" b="0" i="0" u="none" strike="noStrike" cap="none">
                <a:solidFill>
                  <a:schemeClr val="dk1"/>
                </a:solidFill>
                <a:latin typeface="Arial"/>
                <a:ea typeface="Arial"/>
                <a:cs typeface="Arial"/>
                <a:sym typeface="Arial"/>
              </a:rPr>
              <a:t>Your address </a:t>
            </a:r>
            <a:endParaRPr sz="1400" b="0" i="0" u="none" strike="noStrike" cap="none">
              <a:solidFill>
                <a:schemeClr val="dk1"/>
              </a:solidFill>
              <a:latin typeface="Arial"/>
              <a:ea typeface="Arial"/>
              <a:cs typeface="Arial"/>
              <a:sym typeface="Arial"/>
            </a:endParaRPr>
          </a:p>
          <a:p>
            <a:pPr marL="457200" marR="0" lvl="0" indent="-317500" algn="l" rtl="0">
              <a:lnSpc>
                <a:spcPct val="100000"/>
              </a:lnSpc>
              <a:spcBef>
                <a:spcPts val="0"/>
              </a:spcBef>
              <a:spcAft>
                <a:spcPts val="0"/>
              </a:spcAft>
              <a:buClr>
                <a:schemeClr val="dk1"/>
              </a:buClr>
              <a:buSzPts val="1400"/>
              <a:buFont typeface="Arial"/>
              <a:buAutoNum type="arabicPeriod"/>
            </a:pPr>
            <a:r>
              <a:rPr lang="en-GB" sz="1400" b="0" i="0" u="none" strike="noStrike" cap="none">
                <a:solidFill>
                  <a:schemeClr val="dk1"/>
                </a:solidFill>
                <a:latin typeface="Arial"/>
                <a:ea typeface="Arial"/>
                <a:cs typeface="Arial"/>
                <a:sym typeface="Arial"/>
              </a:rPr>
              <a:t>Go to </a:t>
            </a:r>
            <a:r>
              <a:rPr lang="en-GB" sz="1400" b="0" i="0" u="sng" strike="noStrike" cap="none">
                <a:solidFill>
                  <a:schemeClr val="hlink"/>
                </a:solidFill>
                <a:latin typeface="Arial"/>
                <a:ea typeface="Arial"/>
                <a:cs typeface="Arial"/>
                <a:sym typeface="Arial"/>
                <a:hlinkClick r:id="rId6"/>
              </a:rPr>
              <a:t>gov.uk/register-to-vote</a:t>
            </a:r>
            <a:r>
              <a:rPr lang="en-GB" sz="1400" b="0" i="0" u="none" strike="noStrike" cap="none">
                <a:solidFill>
                  <a:schemeClr val="dk1"/>
                </a:solidFill>
                <a:latin typeface="Arial"/>
                <a:ea typeface="Arial"/>
                <a:cs typeface="Arial"/>
                <a:sym typeface="Arial"/>
              </a:rPr>
              <a:t> or scan this QR code </a:t>
            </a:r>
            <a:endParaRPr sz="1400" b="0" i="0" u="none" strike="noStrike" cap="none">
              <a:solidFill>
                <a:schemeClr val="dk1"/>
              </a:solidFill>
              <a:latin typeface="Arial"/>
              <a:ea typeface="Arial"/>
              <a:cs typeface="Arial"/>
              <a:sym typeface="Arial"/>
            </a:endParaRPr>
          </a:p>
          <a:p>
            <a:pPr marL="457200" marR="0" lvl="0" indent="-317500" algn="l" rtl="0">
              <a:lnSpc>
                <a:spcPct val="100000"/>
              </a:lnSpc>
              <a:spcBef>
                <a:spcPts val="0"/>
              </a:spcBef>
              <a:spcAft>
                <a:spcPts val="0"/>
              </a:spcAft>
              <a:buClr>
                <a:schemeClr val="dk1"/>
              </a:buClr>
              <a:buSzPts val="1400"/>
              <a:buFont typeface="Arial"/>
              <a:buAutoNum type="arabicPeriod"/>
            </a:pPr>
            <a:r>
              <a:rPr lang="en-GB" sz="1400" b="0" i="0" u="none" strike="noStrike" cap="none">
                <a:solidFill>
                  <a:schemeClr val="dk1"/>
                </a:solidFill>
                <a:latin typeface="Arial"/>
                <a:ea typeface="Arial"/>
                <a:cs typeface="Arial"/>
                <a:sym typeface="Arial"/>
              </a:rPr>
              <a:t>Fill in the form: don't worry if you do not have a National Insurance number. </a:t>
            </a:r>
            <a:endParaRPr sz="1400" b="0"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pic>
        <p:nvPicPr>
          <p:cNvPr id="209" name="Google Shape;209;p9"/>
          <p:cNvPicPr preferRelativeResize="0"/>
          <p:nvPr/>
        </p:nvPicPr>
        <p:blipFill rotWithShape="1">
          <a:blip r:embed="rId7">
            <a:alphaModFix/>
          </a:blip>
          <a:srcRect/>
          <a:stretch/>
        </p:blipFill>
        <p:spPr>
          <a:xfrm>
            <a:off x="5386925" y="989200"/>
            <a:ext cx="3077701" cy="3077701"/>
          </a:xfrm>
          <a:prstGeom prst="rect">
            <a:avLst/>
          </a:prstGeom>
          <a:noFill/>
          <a:ln>
            <a:noFill/>
          </a:ln>
        </p:spPr>
      </p:pic>
      <p:pic>
        <p:nvPicPr>
          <p:cNvPr id="210" name="Google Shape;210;p9"/>
          <p:cNvPicPr preferRelativeResize="0"/>
          <p:nvPr/>
        </p:nvPicPr>
        <p:blipFill rotWithShape="1">
          <a:blip r:embed="rId8">
            <a:alphaModFix/>
          </a:blip>
          <a:srcRect/>
          <a:stretch/>
        </p:blipFill>
        <p:spPr>
          <a:xfrm>
            <a:off x="1641751" y="3493775"/>
            <a:ext cx="2124950" cy="754025"/>
          </a:xfrm>
          <a:prstGeom prst="rect">
            <a:avLst/>
          </a:prstGeom>
          <a:noFill/>
          <a:ln w="19050" cap="flat" cmpd="sng">
            <a:solidFill>
              <a:schemeClr val="dk2"/>
            </a:solidFill>
            <a:prstDash val="solid"/>
            <a:round/>
            <a:headEnd type="none" w="sm" len="sm"/>
            <a:tailEnd type="none" w="sm" len="sm"/>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4"/>
        <p:cNvGrpSpPr/>
        <p:nvPr/>
      </p:nvGrpSpPr>
      <p:grpSpPr>
        <a:xfrm>
          <a:off x="0" y="0"/>
          <a:ext cx="0" cy="0"/>
          <a:chOff x="0" y="0"/>
          <a:chExt cx="0" cy="0"/>
        </a:xfrm>
      </p:grpSpPr>
      <p:sp>
        <p:nvSpPr>
          <p:cNvPr id="215" name="Google Shape;215;p10"/>
          <p:cNvSpPr/>
          <p:nvPr/>
        </p:nvSpPr>
        <p:spPr>
          <a:xfrm>
            <a:off x="457750" y="968800"/>
            <a:ext cx="8208900" cy="325800"/>
          </a:xfrm>
          <a:prstGeom prst="roundRect">
            <a:avLst>
              <a:gd name="adj" fmla="val 16667"/>
            </a:avLst>
          </a:prstGeom>
          <a:solidFill>
            <a:srgbClr val="02304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GB" sz="2000" b="0" i="0" u="none" strike="noStrike" cap="none">
                <a:solidFill>
                  <a:schemeClr val="lt1"/>
                </a:solidFill>
                <a:latin typeface="Arial"/>
                <a:ea typeface="Arial"/>
                <a:cs typeface="Arial"/>
                <a:sym typeface="Arial"/>
              </a:rPr>
              <a:t>What are the different types of electoral register?</a:t>
            </a:r>
            <a:endParaRPr sz="1400" b="0" i="0" u="none" strike="noStrike" cap="none">
              <a:solidFill>
                <a:schemeClr val="lt1"/>
              </a:solidFill>
              <a:latin typeface="Montserrat"/>
              <a:ea typeface="Montserrat"/>
              <a:cs typeface="Montserrat"/>
              <a:sym typeface="Montserrat"/>
            </a:endParaRPr>
          </a:p>
        </p:txBody>
      </p:sp>
      <p:pic>
        <p:nvPicPr>
          <p:cNvPr id="216" name="Google Shape;216;p10"/>
          <p:cNvPicPr preferRelativeResize="0"/>
          <p:nvPr/>
        </p:nvPicPr>
        <p:blipFill rotWithShape="1">
          <a:blip r:embed="rId3">
            <a:alphaModFix/>
          </a:blip>
          <a:srcRect/>
          <a:stretch/>
        </p:blipFill>
        <p:spPr>
          <a:xfrm>
            <a:off x="7511000" y="4141775"/>
            <a:ext cx="1217475" cy="1217475"/>
          </a:xfrm>
          <a:prstGeom prst="rect">
            <a:avLst/>
          </a:prstGeom>
          <a:noFill/>
          <a:ln>
            <a:noFill/>
          </a:ln>
        </p:spPr>
      </p:pic>
      <p:pic>
        <p:nvPicPr>
          <p:cNvPr id="217" name="Google Shape;217;p10"/>
          <p:cNvPicPr preferRelativeResize="0"/>
          <p:nvPr/>
        </p:nvPicPr>
        <p:blipFill rotWithShape="1">
          <a:blip r:embed="rId4">
            <a:alphaModFix/>
          </a:blip>
          <a:srcRect/>
          <a:stretch/>
        </p:blipFill>
        <p:spPr>
          <a:xfrm>
            <a:off x="509500" y="4441988"/>
            <a:ext cx="1480269" cy="506676"/>
          </a:xfrm>
          <a:prstGeom prst="rect">
            <a:avLst/>
          </a:prstGeom>
          <a:noFill/>
          <a:ln>
            <a:noFill/>
          </a:ln>
        </p:spPr>
      </p:pic>
      <p:cxnSp>
        <p:nvCxnSpPr>
          <p:cNvPr id="218" name="Google Shape;218;p10"/>
          <p:cNvCxnSpPr/>
          <p:nvPr/>
        </p:nvCxnSpPr>
        <p:spPr>
          <a:xfrm rot="10800000" flipH="1">
            <a:off x="457750" y="699350"/>
            <a:ext cx="8208900" cy="23700"/>
          </a:xfrm>
          <a:prstGeom prst="straightConnector1">
            <a:avLst/>
          </a:prstGeom>
          <a:noFill/>
          <a:ln w="9525" cap="flat" cmpd="sng">
            <a:solidFill>
              <a:schemeClr val="dk2"/>
            </a:solidFill>
            <a:prstDash val="solid"/>
            <a:round/>
            <a:headEnd type="none" w="sm" len="sm"/>
            <a:tailEnd type="none" w="sm" len="sm"/>
          </a:ln>
        </p:spPr>
      </p:cxnSp>
      <p:cxnSp>
        <p:nvCxnSpPr>
          <p:cNvPr id="219" name="Google Shape;219;p10"/>
          <p:cNvCxnSpPr/>
          <p:nvPr/>
        </p:nvCxnSpPr>
        <p:spPr>
          <a:xfrm rot="10800000" flipH="1">
            <a:off x="312400" y="4333050"/>
            <a:ext cx="8208900" cy="23700"/>
          </a:xfrm>
          <a:prstGeom prst="straightConnector1">
            <a:avLst/>
          </a:prstGeom>
          <a:noFill/>
          <a:ln w="9525" cap="flat" cmpd="sng">
            <a:solidFill>
              <a:schemeClr val="dk2"/>
            </a:solidFill>
            <a:prstDash val="solid"/>
            <a:round/>
            <a:headEnd type="none" w="sm" len="sm"/>
            <a:tailEnd type="none" w="sm" len="sm"/>
          </a:ln>
        </p:spPr>
      </p:cxnSp>
      <p:pic>
        <p:nvPicPr>
          <p:cNvPr id="220" name="Google Shape;220;p10"/>
          <p:cNvPicPr preferRelativeResize="0"/>
          <p:nvPr/>
        </p:nvPicPr>
        <p:blipFill rotWithShape="1">
          <a:blip r:embed="rId5">
            <a:alphaModFix/>
          </a:blip>
          <a:srcRect/>
          <a:stretch/>
        </p:blipFill>
        <p:spPr>
          <a:xfrm>
            <a:off x="2661938" y="214125"/>
            <a:ext cx="3820125" cy="280150"/>
          </a:xfrm>
          <a:prstGeom prst="rect">
            <a:avLst/>
          </a:prstGeom>
          <a:noFill/>
          <a:ln>
            <a:noFill/>
          </a:ln>
        </p:spPr>
      </p:pic>
      <p:sp>
        <p:nvSpPr>
          <p:cNvPr id="221" name="Google Shape;221;p10"/>
          <p:cNvSpPr/>
          <p:nvPr/>
        </p:nvSpPr>
        <p:spPr>
          <a:xfrm>
            <a:off x="509500" y="1401900"/>
            <a:ext cx="2570700" cy="2819700"/>
          </a:xfrm>
          <a:prstGeom prst="roundRect">
            <a:avLst>
              <a:gd name="adj" fmla="val 16667"/>
            </a:avLst>
          </a:prstGeom>
          <a:noFill/>
          <a:ln w="9525" cap="flat" cmpd="sng">
            <a:solidFill>
              <a:srgbClr val="023047"/>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GB" sz="1400" b="1" i="0" u="none" strike="noStrike" cap="none">
                <a:solidFill>
                  <a:schemeClr val="dk1"/>
                </a:solidFill>
                <a:latin typeface="Arial"/>
                <a:ea typeface="Arial"/>
                <a:cs typeface="Arial"/>
                <a:sym typeface="Arial"/>
              </a:rPr>
              <a:t>The Electoral Register</a:t>
            </a:r>
            <a:endParaRPr sz="14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GB" sz="1400" b="0" i="0" u="none" strike="noStrike" cap="none">
                <a:solidFill>
                  <a:schemeClr val="dk1"/>
                </a:solidFill>
                <a:latin typeface="Arial"/>
                <a:ea typeface="Arial"/>
                <a:cs typeface="Arial"/>
                <a:sym typeface="Arial"/>
              </a:rPr>
              <a:t>This lists the names and addresses of everyone who is registered to vote in local/ borough council or parliamentary/ general elections. It is used for electoral purposes and for jury selection. </a:t>
            </a:r>
            <a:endParaRPr sz="14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22" name="Google Shape;222;p10"/>
          <p:cNvSpPr/>
          <p:nvPr/>
        </p:nvSpPr>
        <p:spPr>
          <a:xfrm>
            <a:off x="3284275" y="1401875"/>
            <a:ext cx="2311908" cy="2819700"/>
          </a:xfrm>
          <a:prstGeom prst="roundRect">
            <a:avLst>
              <a:gd name="adj" fmla="val 16667"/>
            </a:avLst>
          </a:prstGeom>
          <a:noFill/>
          <a:ln w="9525" cap="flat" cmpd="sng">
            <a:solidFill>
              <a:srgbClr val="023047"/>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GB" sz="1400" b="1" i="0" u="none" strike="noStrike" cap="none">
                <a:solidFill>
                  <a:schemeClr val="dk1"/>
                </a:solidFill>
                <a:latin typeface="Arial"/>
                <a:ea typeface="Arial"/>
                <a:cs typeface="Arial"/>
                <a:sym typeface="Arial"/>
              </a:rPr>
              <a:t>The Open Register </a:t>
            </a:r>
            <a:endParaRPr sz="14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GB" sz="1400" b="0" i="0" u="none" strike="noStrike" cap="none">
                <a:solidFill>
                  <a:schemeClr val="dk1"/>
                </a:solidFill>
                <a:latin typeface="Arial"/>
                <a:ea typeface="Arial"/>
                <a:cs typeface="Arial"/>
                <a:sym typeface="Arial"/>
              </a:rPr>
              <a:t>This is an extract of the electoral register, but it is not used for elections. Any person, company or organisation can buy this information. </a:t>
            </a:r>
            <a:endParaRPr sz="14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1400" b="0" i="0" u="none" strike="noStrike" cap="none">
                <a:solidFill>
                  <a:schemeClr val="dk1"/>
                </a:solidFill>
                <a:latin typeface="Arial"/>
                <a:ea typeface="Arial"/>
                <a:cs typeface="Arial"/>
                <a:sym typeface="Arial"/>
              </a:rPr>
              <a:t>As an elector, you can opt out of the open register. </a:t>
            </a:r>
            <a:endParaRPr sz="14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23" name="Google Shape;223;p10"/>
          <p:cNvSpPr/>
          <p:nvPr/>
        </p:nvSpPr>
        <p:spPr>
          <a:xfrm>
            <a:off x="5875739" y="1401900"/>
            <a:ext cx="2790611" cy="2819700"/>
          </a:xfrm>
          <a:prstGeom prst="roundRect">
            <a:avLst>
              <a:gd name="adj" fmla="val 16667"/>
            </a:avLst>
          </a:prstGeom>
          <a:noFill/>
          <a:ln w="9525" cap="flat" cmpd="sng">
            <a:solidFill>
              <a:srgbClr val="023047"/>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GB" sz="1400" b="1" i="0" u="none" strike="noStrike" cap="none">
                <a:solidFill>
                  <a:schemeClr val="dk1"/>
                </a:solidFill>
                <a:latin typeface="Arial"/>
                <a:ea typeface="Arial"/>
                <a:cs typeface="Arial"/>
                <a:sym typeface="Arial"/>
              </a:rPr>
              <a:t>Anonymous Register</a:t>
            </a:r>
            <a:endParaRPr sz="14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chemeClr val="dk1"/>
                </a:solidFill>
                <a:latin typeface="Arial"/>
                <a:ea typeface="Arial"/>
                <a:cs typeface="Arial"/>
                <a:sym typeface="Arial"/>
              </a:rPr>
              <a:t>If your name and address being on the electoral register could affect your safety, or the safety or someone in your household, you can register anonymously. You will still be able to vote, but your name and address will not be on the electoral register. </a:t>
            </a:r>
            <a:endParaRPr sz="14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7"/>
        <p:cNvGrpSpPr/>
        <p:nvPr/>
      </p:nvGrpSpPr>
      <p:grpSpPr>
        <a:xfrm>
          <a:off x="0" y="0"/>
          <a:ext cx="0" cy="0"/>
          <a:chOff x="0" y="0"/>
          <a:chExt cx="0" cy="0"/>
        </a:xfrm>
      </p:grpSpPr>
      <p:pic>
        <p:nvPicPr>
          <p:cNvPr id="228" name="Google Shape;228;p11"/>
          <p:cNvPicPr preferRelativeResize="0"/>
          <p:nvPr/>
        </p:nvPicPr>
        <p:blipFill rotWithShape="1">
          <a:blip r:embed="rId3">
            <a:alphaModFix/>
          </a:blip>
          <a:srcRect/>
          <a:stretch/>
        </p:blipFill>
        <p:spPr>
          <a:xfrm>
            <a:off x="7511000" y="4141775"/>
            <a:ext cx="1217475" cy="1217475"/>
          </a:xfrm>
          <a:prstGeom prst="rect">
            <a:avLst/>
          </a:prstGeom>
          <a:noFill/>
          <a:ln>
            <a:noFill/>
          </a:ln>
        </p:spPr>
      </p:pic>
      <p:pic>
        <p:nvPicPr>
          <p:cNvPr id="229" name="Google Shape;229;p11"/>
          <p:cNvPicPr preferRelativeResize="0"/>
          <p:nvPr/>
        </p:nvPicPr>
        <p:blipFill rotWithShape="1">
          <a:blip r:embed="rId4">
            <a:alphaModFix/>
          </a:blip>
          <a:srcRect/>
          <a:stretch/>
        </p:blipFill>
        <p:spPr>
          <a:xfrm>
            <a:off x="509500" y="4441988"/>
            <a:ext cx="1480269" cy="506676"/>
          </a:xfrm>
          <a:prstGeom prst="rect">
            <a:avLst/>
          </a:prstGeom>
          <a:noFill/>
          <a:ln>
            <a:noFill/>
          </a:ln>
        </p:spPr>
      </p:pic>
      <p:cxnSp>
        <p:nvCxnSpPr>
          <p:cNvPr id="230" name="Google Shape;230;p11"/>
          <p:cNvCxnSpPr/>
          <p:nvPr/>
        </p:nvCxnSpPr>
        <p:spPr>
          <a:xfrm rot="10800000" flipH="1">
            <a:off x="457750" y="699350"/>
            <a:ext cx="8208900" cy="23700"/>
          </a:xfrm>
          <a:prstGeom prst="straightConnector1">
            <a:avLst/>
          </a:prstGeom>
          <a:noFill/>
          <a:ln w="9525" cap="flat" cmpd="sng">
            <a:solidFill>
              <a:schemeClr val="dk2"/>
            </a:solidFill>
            <a:prstDash val="solid"/>
            <a:round/>
            <a:headEnd type="none" w="sm" len="sm"/>
            <a:tailEnd type="none" w="sm" len="sm"/>
          </a:ln>
        </p:spPr>
      </p:cxnSp>
      <p:cxnSp>
        <p:nvCxnSpPr>
          <p:cNvPr id="231" name="Google Shape;231;p11"/>
          <p:cNvCxnSpPr/>
          <p:nvPr/>
        </p:nvCxnSpPr>
        <p:spPr>
          <a:xfrm rot="10800000" flipH="1">
            <a:off x="312400" y="4333050"/>
            <a:ext cx="8208900" cy="23700"/>
          </a:xfrm>
          <a:prstGeom prst="straightConnector1">
            <a:avLst/>
          </a:prstGeom>
          <a:noFill/>
          <a:ln w="9525" cap="flat" cmpd="sng">
            <a:solidFill>
              <a:schemeClr val="dk2"/>
            </a:solidFill>
            <a:prstDash val="solid"/>
            <a:round/>
            <a:headEnd type="none" w="sm" len="sm"/>
            <a:tailEnd type="none" w="sm" len="sm"/>
          </a:ln>
        </p:spPr>
      </p:cxnSp>
      <p:pic>
        <p:nvPicPr>
          <p:cNvPr id="232" name="Google Shape;232;p11"/>
          <p:cNvPicPr preferRelativeResize="0"/>
          <p:nvPr/>
        </p:nvPicPr>
        <p:blipFill rotWithShape="1">
          <a:blip r:embed="rId5">
            <a:alphaModFix/>
          </a:blip>
          <a:srcRect/>
          <a:stretch/>
        </p:blipFill>
        <p:spPr>
          <a:xfrm>
            <a:off x="2661938" y="214125"/>
            <a:ext cx="3820125" cy="280150"/>
          </a:xfrm>
          <a:prstGeom prst="rect">
            <a:avLst/>
          </a:prstGeom>
          <a:noFill/>
          <a:ln>
            <a:noFill/>
          </a:ln>
        </p:spPr>
      </p:pic>
      <p:sp>
        <p:nvSpPr>
          <p:cNvPr id="233" name="Google Shape;233;p11"/>
          <p:cNvSpPr txBox="1"/>
          <p:nvPr/>
        </p:nvSpPr>
        <p:spPr>
          <a:xfrm>
            <a:off x="1362330" y="1557300"/>
            <a:ext cx="7227895" cy="2693497"/>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GB" sz="1400" b="1" i="0" u="none" strike="noStrike" cap="none">
                <a:solidFill>
                  <a:schemeClr val="dk1"/>
                </a:solidFill>
                <a:latin typeface="Arial"/>
                <a:ea typeface="Arial"/>
                <a:cs typeface="Arial"/>
                <a:sym typeface="Arial"/>
              </a:rPr>
              <a:t>In Person: </a:t>
            </a:r>
            <a:endParaRPr sz="14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GB" sz="1400" b="0" i="0" u="none" strike="noStrike" cap="none">
                <a:solidFill>
                  <a:schemeClr val="dk1"/>
                </a:solidFill>
                <a:latin typeface="Arial"/>
                <a:ea typeface="Arial"/>
                <a:cs typeface="Arial"/>
                <a:sym typeface="Arial"/>
              </a:rPr>
              <a:t>You will be sent a poll card to your address. The poll card will tell you where your local polling station is, and the date and time you can vote. Bring an accepted form of photo ID. </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GB" sz="1400" b="1" i="0" u="none" strike="noStrike" cap="none">
                <a:solidFill>
                  <a:schemeClr val="dk1"/>
                </a:solidFill>
                <a:latin typeface="Arial"/>
                <a:ea typeface="Arial"/>
                <a:cs typeface="Arial"/>
                <a:sym typeface="Arial"/>
              </a:rPr>
              <a:t>By Proxy: </a:t>
            </a:r>
            <a:endParaRPr sz="14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chemeClr val="dk1"/>
                </a:solidFill>
                <a:latin typeface="Arial"/>
                <a:ea typeface="Arial"/>
                <a:cs typeface="Arial"/>
                <a:sym typeface="Arial"/>
              </a:rPr>
              <a:t>Getting someone that you trust to cast your vote on your behalf. You can do this if you are unable to get to the polling station yourself. </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GB" sz="1400" b="1" i="0" u="none" strike="noStrike" cap="none">
                <a:solidFill>
                  <a:schemeClr val="dk1"/>
                </a:solidFill>
                <a:latin typeface="Arial"/>
                <a:ea typeface="Arial"/>
                <a:cs typeface="Arial"/>
                <a:sym typeface="Arial"/>
              </a:rPr>
              <a:t>By Post:</a:t>
            </a:r>
            <a:endParaRPr sz="14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GB" sz="1400" b="0" i="0" u="none" strike="noStrike" cap="none">
                <a:solidFill>
                  <a:schemeClr val="dk1"/>
                </a:solidFill>
                <a:latin typeface="Arial"/>
                <a:ea typeface="Arial"/>
                <a:cs typeface="Arial"/>
                <a:sym typeface="Arial"/>
              </a:rPr>
              <a:t>You will receive your ballot papers and postal voting statement before polling day. You will then make your choice and send in back in the post. </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pic>
        <p:nvPicPr>
          <p:cNvPr id="234" name="Google Shape;234;p11"/>
          <p:cNvPicPr preferRelativeResize="0"/>
          <p:nvPr/>
        </p:nvPicPr>
        <p:blipFill rotWithShape="1">
          <a:blip r:embed="rId6">
            <a:alphaModFix/>
          </a:blip>
          <a:srcRect l="31371" t="15553" r="33394" b="19642"/>
          <a:stretch/>
        </p:blipFill>
        <p:spPr>
          <a:xfrm>
            <a:off x="721100" y="1655926"/>
            <a:ext cx="396325" cy="728924"/>
          </a:xfrm>
          <a:prstGeom prst="rect">
            <a:avLst/>
          </a:prstGeom>
          <a:noFill/>
          <a:ln>
            <a:noFill/>
          </a:ln>
        </p:spPr>
      </p:pic>
      <p:pic>
        <p:nvPicPr>
          <p:cNvPr id="235" name="Google Shape;235;p11"/>
          <p:cNvPicPr preferRelativeResize="0"/>
          <p:nvPr/>
        </p:nvPicPr>
        <p:blipFill rotWithShape="1">
          <a:blip r:embed="rId7">
            <a:alphaModFix/>
          </a:blip>
          <a:srcRect/>
          <a:stretch/>
        </p:blipFill>
        <p:spPr>
          <a:xfrm>
            <a:off x="594051" y="3472963"/>
            <a:ext cx="650425" cy="650425"/>
          </a:xfrm>
          <a:prstGeom prst="rect">
            <a:avLst/>
          </a:prstGeom>
          <a:noFill/>
          <a:ln>
            <a:noFill/>
          </a:ln>
        </p:spPr>
      </p:pic>
      <p:pic>
        <p:nvPicPr>
          <p:cNvPr id="236" name="Google Shape;236;p11"/>
          <p:cNvPicPr preferRelativeResize="0"/>
          <p:nvPr/>
        </p:nvPicPr>
        <p:blipFill rotWithShape="1">
          <a:blip r:embed="rId8">
            <a:alphaModFix/>
          </a:blip>
          <a:srcRect/>
          <a:stretch/>
        </p:blipFill>
        <p:spPr>
          <a:xfrm>
            <a:off x="594052" y="2612888"/>
            <a:ext cx="650425" cy="650425"/>
          </a:xfrm>
          <a:prstGeom prst="rect">
            <a:avLst/>
          </a:prstGeom>
          <a:noFill/>
          <a:ln>
            <a:noFill/>
          </a:ln>
        </p:spPr>
      </p:pic>
      <p:sp>
        <p:nvSpPr>
          <p:cNvPr id="237" name="Google Shape;237;p11"/>
          <p:cNvSpPr/>
          <p:nvPr/>
        </p:nvSpPr>
        <p:spPr>
          <a:xfrm>
            <a:off x="457750" y="936138"/>
            <a:ext cx="8208900" cy="506700"/>
          </a:xfrm>
          <a:prstGeom prst="roundRect">
            <a:avLst>
              <a:gd name="adj" fmla="val 16667"/>
            </a:avLst>
          </a:prstGeom>
          <a:solidFill>
            <a:srgbClr val="0230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900"/>
              <a:buFont typeface="Arial"/>
              <a:buNone/>
            </a:pPr>
            <a:r>
              <a:rPr lang="en-GB" sz="1900" b="0" i="0" u="none" strike="noStrike" cap="none">
                <a:solidFill>
                  <a:schemeClr val="lt1"/>
                </a:solidFill>
                <a:latin typeface="Arial"/>
                <a:ea typeface="Arial"/>
                <a:cs typeface="Arial"/>
                <a:sym typeface="Arial"/>
              </a:rPr>
              <a:t>I am now registered, but what are the different ways that I can vote?</a:t>
            </a:r>
            <a:endParaRPr sz="2000" b="0" i="0" u="none" strike="noStrike" cap="none">
              <a:solidFill>
                <a:schemeClr val="lt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1"/>
        <p:cNvGrpSpPr/>
        <p:nvPr/>
      </p:nvGrpSpPr>
      <p:grpSpPr>
        <a:xfrm>
          <a:off x="0" y="0"/>
          <a:ext cx="0" cy="0"/>
          <a:chOff x="0" y="0"/>
          <a:chExt cx="0" cy="0"/>
        </a:xfrm>
      </p:grpSpPr>
      <p:pic>
        <p:nvPicPr>
          <p:cNvPr id="242" name="Google Shape;242;p12"/>
          <p:cNvPicPr preferRelativeResize="0"/>
          <p:nvPr/>
        </p:nvPicPr>
        <p:blipFill rotWithShape="1">
          <a:blip r:embed="rId3">
            <a:alphaModFix/>
          </a:blip>
          <a:srcRect/>
          <a:stretch/>
        </p:blipFill>
        <p:spPr>
          <a:xfrm>
            <a:off x="7511000" y="4141775"/>
            <a:ext cx="1217475" cy="1217475"/>
          </a:xfrm>
          <a:prstGeom prst="rect">
            <a:avLst/>
          </a:prstGeom>
          <a:noFill/>
          <a:ln>
            <a:noFill/>
          </a:ln>
        </p:spPr>
      </p:pic>
      <p:pic>
        <p:nvPicPr>
          <p:cNvPr id="243" name="Google Shape;243;p12"/>
          <p:cNvPicPr preferRelativeResize="0"/>
          <p:nvPr/>
        </p:nvPicPr>
        <p:blipFill rotWithShape="1">
          <a:blip r:embed="rId4">
            <a:alphaModFix/>
          </a:blip>
          <a:srcRect/>
          <a:stretch/>
        </p:blipFill>
        <p:spPr>
          <a:xfrm>
            <a:off x="509500" y="4441988"/>
            <a:ext cx="1480269" cy="506676"/>
          </a:xfrm>
          <a:prstGeom prst="rect">
            <a:avLst/>
          </a:prstGeom>
          <a:noFill/>
          <a:ln>
            <a:noFill/>
          </a:ln>
        </p:spPr>
      </p:pic>
      <p:cxnSp>
        <p:nvCxnSpPr>
          <p:cNvPr id="244" name="Google Shape;244;p12"/>
          <p:cNvCxnSpPr/>
          <p:nvPr/>
        </p:nvCxnSpPr>
        <p:spPr>
          <a:xfrm rot="10800000" flipH="1">
            <a:off x="457750" y="699350"/>
            <a:ext cx="8208900" cy="23700"/>
          </a:xfrm>
          <a:prstGeom prst="straightConnector1">
            <a:avLst/>
          </a:prstGeom>
          <a:noFill/>
          <a:ln w="9525" cap="flat" cmpd="sng">
            <a:solidFill>
              <a:schemeClr val="dk2"/>
            </a:solidFill>
            <a:prstDash val="solid"/>
            <a:round/>
            <a:headEnd type="none" w="sm" len="sm"/>
            <a:tailEnd type="none" w="sm" len="sm"/>
          </a:ln>
        </p:spPr>
      </p:cxnSp>
      <p:cxnSp>
        <p:nvCxnSpPr>
          <p:cNvPr id="245" name="Google Shape;245;p12"/>
          <p:cNvCxnSpPr/>
          <p:nvPr/>
        </p:nvCxnSpPr>
        <p:spPr>
          <a:xfrm rot="10800000" flipH="1">
            <a:off x="312400" y="4333050"/>
            <a:ext cx="8208900" cy="23700"/>
          </a:xfrm>
          <a:prstGeom prst="straightConnector1">
            <a:avLst/>
          </a:prstGeom>
          <a:noFill/>
          <a:ln w="9525" cap="flat" cmpd="sng">
            <a:solidFill>
              <a:schemeClr val="dk2"/>
            </a:solidFill>
            <a:prstDash val="solid"/>
            <a:round/>
            <a:headEnd type="none" w="sm" len="sm"/>
            <a:tailEnd type="none" w="sm" len="sm"/>
          </a:ln>
        </p:spPr>
      </p:cxnSp>
      <p:pic>
        <p:nvPicPr>
          <p:cNvPr id="246" name="Google Shape;246;p12"/>
          <p:cNvPicPr preferRelativeResize="0"/>
          <p:nvPr/>
        </p:nvPicPr>
        <p:blipFill rotWithShape="1">
          <a:blip r:embed="rId5">
            <a:alphaModFix/>
          </a:blip>
          <a:srcRect/>
          <a:stretch/>
        </p:blipFill>
        <p:spPr>
          <a:xfrm>
            <a:off x="2661938" y="214125"/>
            <a:ext cx="3820125" cy="280150"/>
          </a:xfrm>
          <a:prstGeom prst="rect">
            <a:avLst/>
          </a:prstGeom>
          <a:noFill/>
          <a:ln>
            <a:noFill/>
          </a:ln>
        </p:spPr>
      </p:pic>
      <p:sp>
        <p:nvSpPr>
          <p:cNvPr id="247" name="Google Shape;247;p12"/>
          <p:cNvSpPr txBox="1"/>
          <p:nvPr/>
        </p:nvSpPr>
        <p:spPr>
          <a:xfrm>
            <a:off x="457750" y="834025"/>
            <a:ext cx="6166200" cy="2743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900"/>
              <a:buFont typeface="Arial"/>
              <a:buNone/>
            </a:pPr>
            <a:r>
              <a:rPr lang="en-GB" sz="1900" b="1" i="0" u="none" strike="noStrike" cap="none">
                <a:solidFill>
                  <a:schemeClr val="dk1"/>
                </a:solidFill>
                <a:latin typeface="Arial"/>
                <a:ea typeface="Arial"/>
                <a:cs typeface="Arial"/>
                <a:sym typeface="Arial"/>
              </a:rPr>
              <a:t>What if I change my personal details, don’t know my National Insurance number or don’t have a fixed address?</a:t>
            </a:r>
            <a:endParaRPr sz="19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endParaRPr sz="1900" b="1" i="0" u="none" strike="noStrike" cap="none">
              <a:solidFill>
                <a:schemeClr val="dk1"/>
              </a:solidFill>
              <a:latin typeface="Arial"/>
              <a:ea typeface="Arial"/>
              <a:cs typeface="Arial"/>
              <a:sym typeface="Arial"/>
            </a:endParaRPr>
          </a:p>
          <a:p>
            <a:pPr marL="457200" marR="0" lvl="0" indent="-317500" algn="l" rtl="0">
              <a:lnSpc>
                <a:spcPct val="100000"/>
              </a:lnSpc>
              <a:spcBef>
                <a:spcPts val="0"/>
              </a:spcBef>
              <a:spcAft>
                <a:spcPts val="0"/>
              </a:spcAft>
              <a:buClr>
                <a:schemeClr val="dk1"/>
              </a:buClr>
              <a:buSzPts val="1400"/>
              <a:buFont typeface="Arial"/>
              <a:buChar char="●"/>
            </a:pPr>
            <a:r>
              <a:rPr lang="en-GB" sz="1400" b="0" i="0" u="none" strike="noStrike" cap="none">
                <a:solidFill>
                  <a:schemeClr val="dk1"/>
                </a:solidFill>
                <a:latin typeface="Arial"/>
                <a:ea typeface="Arial"/>
                <a:cs typeface="Arial"/>
                <a:sym typeface="Arial"/>
              </a:rPr>
              <a:t>If you move address, change your name or nationality (for e.g. gain British citizenship), you will have to re-register.</a:t>
            </a:r>
            <a:endParaRPr sz="1400" b="0"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457200" marR="0" lvl="0" indent="-317500" algn="l" rtl="0">
              <a:lnSpc>
                <a:spcPct val="100000"/>
              </a:lnSpc>
              <a:spcBef>
                <a:spcPts val="0"/>
              </a:spcBef>
              <a:spcAft>
                <a:spcPts val="0"/>
              </a:spcAft>
              <a:buClr>
                <a:schemeClr val="dk1"/>
              </a:buClr>
              <a:buSzPts val="1400"/>
              <a:buFont typeface="Arial"/>
              <a:buChar char="●"/>
            </a:pPr>
            <a:r>
              <a:rPr lang="en-GB" sz="1400" b="0" i="0" u="none" strike="noStrike" cap="none">
                <a:solidFill>
                  <a:schemeClr val="dk1"/>
                </a:solidFill>
                <a:latin typeface="Arial"/>
                <a:ea typeface="Arial"/>
                <a:cs typeface="Arial"/>
                <a:sym typeface="Arial"/>
              </a:rPr>
              <a:t>Don't worry if you do not know your National Insurance number. When asked during the registration process, leave your email or other contact details, and the Electoral Registration Office in your local authority will get in touch to support.</a:t>
            </a:r>
            <a:endParaRPr sz="1400" b="0"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457200" marR="0" lvl="0" indent="-317500" algn="l" rtl="0">
              <a:lnSpc>
                <a:spcPct val="100000"/>
              </a:lnSpc>
              <a:spcBef>
                <a:spcPts val="0"/>
              </a:spcBef>
              <a:spcAft>
                <a:spcPts val="0"/>
              </a:spcAft>
              <a:buClr>
                <a:schemeClr val="dk1"/>
              </a:buClr>
              <a:buSzPts val="1400"/>
              <a:buFont typeface="Arial"/>
              <a:buChar char="●"/>
            </a:pPr>
            <a:r>
              <a:rPr lang="en-GB" sz="1400" b="0" i="0" u="none" strike="noStrike" cap="none">
                <a:solidFill>
                  <a:schemeClr val="dk1"/>
                </a:solidFill>
                <a:latin typeface="Arial"/>
                <a:ea typeface="Arial"/>
                <a:cs typeface="Arial"/>
                <a:sym typeface="Arial"/>
              </a:rPr>
              <a:t>Don’t worry if you don’t have a fixed or permanent address, you can still register.</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pic>
        <p:nvPicPr>
          <p:cNvPr id="248" name="Google Shape;248;p12"/>
          <p:cNvPicPr preferRelativeResize="0"/>
          <p:nvPr/>
        </p:nvPicPr>
        <p:blipFill rotWithShape="1">
          <a:blip r:embed="rId6">
            <a:alphaModFix/>
          </a:blip>
          <a:srcRect/>
          <a:stretch/>
        </p:blipFill>
        <p:spPr>
          <a:xfrm>
            <a:off x="6513225" y="1181375"/>
            <a:ext cx="2215250" cy="22152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2"/>
        <p:cNvGrpSpPr/>
        <p:nvPr/>
      </p:nvGrpSpPr>
      <p:grpSpPr>
        <a:xfrm>
          <a:off x="0" y="0"/>
          <a:ext cx="0" cy="0"/>
          <a:chOff x="0" y="0"/>
          <a:chExt cx="0" cy="0"/>
        </a:xfrm>
      </p:grpSpPr>
      <p:pic>
        <p:nvPicPr>
          <p:cNvPr id="253" name="Google Shape;253;p13"/>
          <p:cNvPicPr preferRelativeResize="0"/>
          <p:nvPr/>
        </p:nvPicPr>
        <p:blipFill rotWithShape="1">
          <a:blip r:embed="rId3">
            <a:alphaModFix/>
          </a:blip>
          <a:srcRect/>
          <a:stretch/>
        </p:blipFill>
        <p:spPr>
          <a:xfrm>
            <a:off x="7511000" y="4141775"/>
            <a:ext cx="1217475" cy="1217475"/>
          </a:xfrm>
          <a:prstGeom prst="rect">
            <a:avLst/>
          </a:prstGeom>
          <a:noFill/>
          <a:ln>
            <a:noFill/>
          </a:ln>
        </p:spPr>
      </p:pic>
      <p:pic>
        <p:nvPicPr>
          <p:cNvPr id="254" name="Google Shape;254;p13"/>
          <p:cNvPicPr preferRelativeResize="0"/>
          <p:nvPr/>
        </p:nvPicPr>
        <p:blipFill rotWithShape="1">
          <a:blip r:embed="rId4">
            <a:alphaModFix/>
          </a:blip>
          <a:srcRect/>
          <a:stretch/>
        </p:blipFill>
        <p:spPr>
          <a:xfrm>
            <a:off x="509500" y="4441988"/>
            <a:ext cx="1480269" cy="506676"/>
          </a:xfrm>
          <a:prstGeom prst="rect">
            <a:avLst/>
          </a:prstGeom>
          <a:noFill/>
          <a:ln>
            <a:noFill/>
          </a:ln>
        </p:spPr>
      </p:pic>
      <p:cxnSp>
        <p:nvCxnSpPr>
          <p:cNvPr id="255" name="Google Shape;255;p13"/>
          <p:cNvCxnSpPr/>
          <p:nvPr/>
        </p:nvCxnSpPr>
        <p:spPr>
          <a:xfrm rot="10800000" flipH="1">
            <a:off x="457750" y="699350"/>
            <a:ext cx="8208900" cy="23700"/>
          </a:xfrm>
          <a:prstGeom prst="straightConnector1">
            <a:avLst/>
          </a:prstGeom>
          <a:noFill/>
          <a:ln w="9525" cap="flat" cmpd="sng">
            <a:solidFill>
              <a:schemeClr val="dk2"/>
            </a:solidFill>
            <a:prstDash val="solid"/>
            <a:round/>
            <a:headEnd type="none" w="sm" len="sm"/>
            <a:tailEnd type="none" w="sm" len="sm"/>
          </a:ln>
        </p:spPr>
      </p:cxnSp>
      <p:cxnSp>
        <p:nvCxnSpPr>
          <p:cNvPr id="256" name="Google Shape;256;p13"/>
          <p:cNvCxnSpPr/>
          <p:nvPr/>
        </p:nvCxnSpPr>
        <p:spPr>
          <a:xfrm rot="10800000" flipH="1">
            <a:off x="312400" y="4333050"/>
            <a:ext cx="8208900" cy="23700"/>
          </a:xfrm>
          <a:prstGeom prst="straightConnector1">
            <a:avLst/>
          </a:prstGeom>
          <a:noFill/>
          <a:ln w="9525" cap="flat" cmpd="sng">
            <a:solidFill>
              <a:schemeClr val="dk2"/>
            </a:solidFill>
            <a:prstDash val="solid"/>
            <a:round/>
            <a:headEnd type="none" w="sm" len="sm"/>
            <a:tailEnd type="none" w="sm" len="sm"/>
          </a:ln>
        </p:spPr>
      </p:cxnSp>
      <p:pic>
        <p:nvPicPr>
          <p:cNvPr id="257" name="Google Shape;257;p13"/>
          <p:cNvPicPr preferRelativeResize="0"/>
          <p:nvPr/>
        </p:nvPicPr>
        <p:blipFill rotWithShape="1">
          <a:blip r:embed="rId5">
            <a:alphaModFix/>
          </a:blip>
          <a:srcRect/>
          <a:stretch/>
        </p:blipFill>
        <p:spPr>
          <a:xfrm>
            <a:off x="2661938" y="214125"/>
            <a:ext cx="3820125" cy="280150"/>
          </a:xfrm>
          <a:prstGeom prst="rect">
            <a:avLst/>
          </a:prstGeom>
          <a:noFill/>
          <a:ln>
            <a:noFill/>
          </a:ln>
        </p:spPr>
      </p:pic>
      <p:pic>
        <p:nvPicPr>
          <p:cNvPr id="258" name="Google Shape;258;p13"/>
          <p:cNvPicPr preferRelativeResize="0"/>
          <p:nvPr/>
        </p:nvPicPr>
        <p:blipFill rotWithShape="1">
          <a:blip r:embed="rId6">
            <a:alphaModFix/>
          </a:blip>
          <a:srcRect/>
          <a:stretch/>
        </p:blipFill>
        <p:spPr>
          <a:xfrm>
            <a:off x="2146475" y="1555475"/>
            <a:ext cx="4831450" cy="2663400"/>
          </a:xfrm>
          <a:prstGeom prst="rect">
            <a:avLst/>
          </a:prstGeom>
          <a:noFill/>
          <a:ln>
            <a:noFill/>
          </a:ln>
        </p:spPr>
      </p:pic>
      <p:sp>
        <p:nvSpPr>
          <p:cNvPr id="259" name="Google Shape;259;p13"/>
          <p:cNvSpPr txBox="1"/>
          <p:nvPr/>
        </p:nvSpPr>
        <p:spPr>
          <a:xfrm>
            <a:off x="2072700" y="2372588"/>
            <a:ext cx="1480200" cy="448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GB" sz="900" b="0" i="0" u="none" strike="noStrike" cap="none">
                <a:solidFill>
                  <a:schemeClr val="dk1"/>
                </a:solidFill>
                <a:latin typeface="Arial"/>
                <a:ea typeface="Arial"/>
                <a:cs typeface="Arial"/>
                <a:sym typeface="Arial"/>
              </a:rPr>
              <a:t>UK, Channel Islands or EEA driving licence </a:t>
            </a:r>
            <a:endParaRPr sz="900" b="0" i="0" u="none" strike="noStrike" cap="none">
              <a:solidFill>
                <a:schemeClr val="dk1"/>
              </a:solidFill>
              <a:latin typeface="Arial"/>
              <a:ea typeface="Arial"/>
              <a:cs typeface="Arial"/>
              <a:sym typeface="Arial"/>
            </a:endParaRPr>
          </a:p>
        </p:txBody>
      </p:sp>
      <p:sp>
        <p:nvSpPr>
          <p:cNvPr id="260" name="Google Shape;260;p13"/>
          <p:cNvSpPr txBox="1"/>
          <p:nvPr/>
        </p:nvSpPr>
        <p:spPr>
          <a:xfrm>
            <a:off x="3405525" y="2372575"/>
            <a:ext cx="1480200" cy="448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GB" sz="900" b="0" i="0" u="none" strike="noStrike" cap="none">
                <a:solidFill>
                  <a:schemeClr val="dk1"/>
                </a:solidFill>
                <a:latin typeface="Arial"/>
                <a:ea typeface="Arial"/>
                <a:cs typeface="Arial"/>
                <a:sym typeface="Arial"/>
              </a:rPr>
              <a:t>National identity card issued by an EEA state</a:t>
            </a:r>
            <a:endParaRPr sz="900" b="0" i="0" u="none" strike="noStrike" cap="none">
              <a:solidFill>
                <a:schemeClr val="dk1"/>
              </a:solidFill>
              <a:latin typeface="Arial"/>
              <a:ea typeface="Arial"/>
              <a:cs typeface="Arial"/>
              <a:sym typeface="Arial"/>
            </a:endParaRPr>
          </a:p>
        </p:txBody>
      </p:sp>
      <p:sp>
        <p:nvSpPr>
          <p:cNvPr id="261" name="Google Shape;261;p13"/>
          <p:cNvSpPr txBox="1"/>
          <p:nvPr/>
        </p:nvSpPr>
        <p:spPr>
          <a:xfrm>
            <a:off x="4689525" y="2372575"/>
            <a:ext cx="1515000" cy="448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GB" sz="900" b="0" i="0" u="none" strike="noStrike" cap="none">
                <a:solidFill>
                  <a:schemeClr val="dk1"/>
                </a:solidFill>
                <a:latin typeface="Arial"/>
                <a:ea typeface="Arial"/>
                <a:cs typeface="Arial"/>
                <a:sym typeface="Arial"/>
              </a:rPr>
              <a:t>Biometric immigration document</a:t>
            </a:r>
            <a:endParaRPr sz="900" b="0" i="0" u="none" strike="noStrike" cap="none">
              <a:solidFill>
                <a:schemeClr val="dk1"/>
              </a:solidFill>
              <a:latin typeface="Arial"/>
              <a:ea typeface="Arial"/>
              <a:cs typeface="Arial"/>
              <a:sym typeface="Arial"/>
            </a:endParaRPr>
          </a:p>
        </p:txBody>
      </p:sp>
      <p:sp>
        <p:nvSpPr>
          <p:cNvPr id="262" name="Google Shape;262;p13"/>
          <p:cNvSpPr txBox="1"/>
          <p:nvPr/>
        </p:nvSpPr>
        <p:spPr>
          <a:xfrm>
            <a:off x="1985100" y="3604500"/>
            <a:ext cx="1655400" cy="448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GB" sz="900" b="0" i="0" u="none" strike="noStrike" cap="none">
                <a:solidFill>
                  <a:schemeClr val="dk1"/>
                </a:solidFill>
                <a:latin typeface="Arial"/>
                <a:ea typeface="Arial"/>
                <a:cs typeface="Arial"/>
                <a:sym typeface="Arial"/>
              </a:rPr>
              <a:t>PASS card issued by the National Proof of Age Standards Scheme bearing the PASS hologram</a:t>
            </a:r>
            <a:endParaRPr sz="900" b="0" i="0" u="none" strike="noStrike" cap="none">
              <a:solidFill>
                <a:schemeClr val="dk1"/>
              </a:solidFill>
              <a:latin typeface="Arial"/>
              <a:ea typeface="Arial"/>
              <a:cs typeface="Arial"/>
              <a:sym typeface="Arial"/>
            </a:endParaRPr>
          </a:p>
        </p:txBody>
      </p:sp>
      <p:sp>
        <p:nvSpPr>
          <p:cNvPr id="263" name="Google Shape;263;p13"/>
          <p:cNvSpPr txBox="1"/>
          <p:nvPr/>
        </p:nvSpPr>
        <p:spPr>
          <a:xfrm>
            <a:off x="3704025" y="3604500"/>
            <a:ext cx="883200" cy="448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GB" sz="900" b="0" i="0" u="none" strike="noStrike" cap="none">
                <a:solidFill>
                  <a:schemeClr val="dk1"/>
                </a:solidFill>
                <a:latin typeface="Arial"/>
                <a:ea typeface="Arial"/>
                <a:cs typeface="Arial"/>
                <a:sym typeface="Arial"/>
              </a:rPr>
              <a:t>Blue Badge scheme card</a:t>
            </a:r>
            <a:endParaRPr sz="900" b="0" i="0" u="none" strike="noStrike" cap="none">
              <a:solidFill>
                <a:schemeClr val="dk1"/>
              </a:solidFill>
              <a:latin typeface="Arial"/>
              <a:ea typeface="Arial"/>
              <a:cs typeface="Arial"/>
              <a:sym typeface="Arial"/>
            </a:endParaRPr>
          </a:p>
        </p:txBody>
      </p:sp>
      <p:sp>
        <p:nvSpPr>
          <p:cNvPr id="264" name="Google Shape;264;p13"/>
          <p:cNvSpPr txBox="1"/>
          <p:nvPr/>
        </p:nvSpPr>
        <p:spPr>
          <a:xfrm>
            <a:off x="4740075" y="3604500"/>
            <a:ext cx="1413900" cy="448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GB" sz="900" b="0" i="0" u="none" strike="noStrike" cap="none">
                <a:solidFill>
                  <a:schemeClr val="dk1"/>
                </a:solidFill>
                <a:latin typeface="Arial"/>
                <a:ea typeface="Arial"/>
                <a:cs typeface="Arial"/>
                <a:sym typeface="Arial"/>
              </a:rPr>
              <a:t>60+ Oyster photocard or a Freedom Pass</a:t>
            </a:r>
            <a:endParaRPr sz="900" b="0" i="0" u="none" strike="noStrike" cap="none">
              <a:solidFill>
                <a:schemeClr val="dk1"/>
              </a:solidFill>
              <a:latin typeface="Arial"/>
              <a:ea typeface="Arial"/>
              <a:cs typeface="Arial"/>
              <a:sym typeface="Arial"/>
            </a:endParaRPr>
          </a:p>
        </p:txBody>
      </p:sp>
      <p:pic>
        <p:nvPicPr>
          <p:cNvPr id="265" name="Google Shape;265;p13"/>
          <p:cNvPicPr preferRelativeResize="0"/>
          <p:nvPr/>
        </p:nvPicPr>
        <p:blipFill rotWithShape="1">
          <a:blip r:embed="rId7">
            <a:alphaModFix/>
          </a:blip>
          <a:srcRect/>
          <a:stretch/>
        </p:blipFill>
        <p:spPr>
          <a:xfrm>
            <a:off x="4807925" y="2771150"/>
            <a:ext cx="2262775" cy="1370625"/>
          </a:xfrm>
          <a:prstGeom prst="rect">
            <a:avLst/>
          </a:prstGeom>
          <a:noFill/>
          <a:ln>
            <a:noFill/>
          </a:ln>
        </p:spPr>
      </p:pic>
      <p:pic>
        <p:nvPicPr>
          <p:cNvPr id="266" name="Google Shape;266;p13"/>
          <p:cNvPicPr preferRelativeResize="0"/>
          <p:nvPr/>
        </p:nvPicPr>
        <p:blipFill rotWithShape="1">
          <a:blip r:embed="rId7">
            <a:alphaModFix/>
          </a:blip>
          <a:srcRect/>
          <a:stretch/>
        </p:blipFill>
        <p:spPr>
          <a:xfrm>
            <a:off x="6018650" y="2317988"/>
            <a:ext cx="2262775" cy="1370625"/>
          </a:xfrm>
          <a:prstGeom prst="rect">
            <a:avLst/>
          </a:prstGeom>
          <a:noFill/>
          <a:ln>
            <a:noFill/>
          </a:ln>
        </p:spPr>
      </p:pic>
      <p:pic>
        <p:nvPicPr>
          <p:cNvPr id="267" name="Google Shape;267;p13"/>
          <p:cNvPicPr preferRelativeResize="0"/>
          <p:nvPr/>
        </p:nvPicPr>
        <p:blipFill rotWithShape="1">
          <a:blip r:embed="rId8">
            <a:alphaModFix/>
          </a:blip>
          <a:srcRect/>
          <a:stretch/>
        </p:blipFill>
        <p:spPr>
          <a:xfrm>
            <a:off x="5005425" y="2821389"/>
            <a:ext cx="883200" cy="1040912"/>
          </a:xfrm>
          <a:prstGeom prst="rect">
            <a:avLst/>
          </a:prstGeom>
          <a:noFill/>
          <a:ln>
            <a:noFill/>
          </a:ln>
        </p:spPr>
      </p:pic>
      <p:sp>
        <p:nvSpPr>
          <p:cNvPr id="268" name="Google Shape;268;p13"/>
          <p:cNvSpPr txBox="1"/>
          <p:nvPr/>
        </p:nvSpPr>
        <p:spPr>
          <a:xfrm>
            <a:off x="4689525" y="3786425"/>
            <a:ext cx="1515000" cy="448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GB" sz="900" b="0" i="0" u="none" strike="noStrike" cap="none">
                <a:solidFill>
                  <a:schemeClr val="dk1"/>
                </a:solidFill>
                <a:latin typeface="Arial"/>
                <a:ea typeface="Arial"/>
                <a:cs typeface="Arial"/>
                <a:sym typeface="Arial"/>
              </a:rPr>
              <a:t>UK, commonwealth </a:t>
            </a:r>
            <a:endParaRPr sz="9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r>
              <a:rPr lang="en-GB" sz="900" b="0" i="0" u="none" strike="noStrike" cap="none">
                <a:solidFill>
                  <a:schemeClr val="dk1"/>
                </a:solidFill>
                <a:latin typeface="Arial"/>
                <a:ea typeface="Arial"/>
                <a:cs typeface="Arial"/>
                <a:sym typeface="Arial"/>
              </a:rPr>
              <a:t>or EEA passport</a:t>
            </a:r>
            <a:endParaRPr sz="900" b="0" i="0" u="none" strike="noStrike" cap="none">
              <a:solidFill>
                <a:schemeClr val="dk1"/>
              </a:solidFill>
              <a:latin typeface="Arial"/>
              <a:ea typeface="Arial"/>
              <a:cs typeface="Arial"/>
              <a:sym typeface="Arial"/>
            </a:endParaRPr>
          </a:p>
        </p:txBody>
      </p:sp>
      <p:sp>
        <p:nvSpPr>
          <p:cNvPr id="269" name="Google Shape;269;p13"/>
          <p:cNvSpPr/>
          <p:nvPr/>
        </p:nvSpPr>
        <p:spPr>
          <a:xfrm>
            <a:off x="457750" y="968800"/>
            <a:ext cx="8208900" cy="325800"/>
          </a:xfrm>
          <a:prstGeom prst="roundRect">
            <a:avLst>
              <a:gd name="adj" fmla="val 16667"/>
            </a:avLst>
          </a:prstGeom>
          <a:solidFill>
            <a:srgbClr val="02304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GB" sz="2000" b="0" i="0" u="none" strike="noStrike" cap="none">
                <a:solidFill>
                  <a:schemeClr val="lt1"/>
                </a:solidFill>
                <a:latin typeface="Arial"/>
                <a:ea typeface="Arial"/>
                <a:cs typeface="Arial"/>
                <a:sym typeface="Arial"/>
              </a:rPr>
              <a:t>What are some accepted forms of photo ID to vote in person?</a:t>
            </a:r>
            <a:endParaRPr sz="1400" b="0" i="0" u="none" strike="noStrike" cap="none">
              <a:solidFill>
                <a:schemeClr val="lt1"/>
              </a:solidFill>
              <a:latin typeface="Montserrat"/>
              <a:ea typeface="Montserrat"/>
              <a:cs typeface="Montserrat"/>
              <a:sym typeface="Montserra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3"/>
        <p:cNvGrpSpPr/>
        <p:nvPr/>
      </p:nvGrpSpPr>
      <p:grpSpPr>
        <a:xfrm>
          <a:off x="0" y="0"/>
          <a:ext cx="0" cy="0"/>
          <a:chOff x="0" y="0"/>
          <a:chExt cx="0" cy="0"/>
        </a:xfrm>
      </p:grpSpPr>
      <p:pic>
        <p:nvPicPr>
          <p:cNvPr id="274" name="Google Shape;274;p14"/>
          <p:cNvPicPr preferRelativeResize="0"/>
          <p:nvPr/>
        </p:nvPicPr>
        <p:blipFill rotWithShape="1">
          <a:blip r:embed="rId3">
            <a:alphaModFix/>
          </a:blip>
          <a:srcRect/>
          <a:stretch/>
        </p:blipFill>
        <p:spPr>
          <a:xfrm>
            <a:off x="7523375" y="4141775"/>
            <a:ext cx="1217475" cy="1217475"/>
          </a:xfrm>
          <a:prstGeom prst="rect">
            <a:avLst/>
          </a:prstGeom>
          <a:noFill/>
          <a:ln>
            <a:noFill/>
          </a:ln>
        </p:spPr>
      </p:pic>
      <p:pic>
        <p:nvPicPr>
          <p:cNvPr id="275" name="Google Shape;275;p14"/>
          <p:cNvPicPr preferRelativeResize="0"/>
          <p:nvPr/>
        </p:nvPicPr>
        <p:blipFill rotWithShape="1">
          <a:blip r:embed="rId4">
            <a:alphaModFix/>
          </a:blip>
          <a:srcRect/>
          <a:stretch/>
        </p:blipFill>
        <p:spPr>
          <a:xfrm>
            <a:off x="509500" y="4441988"/>
            <a:ext cx="1480269" cy="506676"/>
          </a:xfrm>
          <a:prstGeom prst="rect">
            <a:avLst/>
          </a:prstGeom>
          <a:noFill/>
          <a:ln>
            <a:noFill/>
          </a:ln>
        </p:spPr>
      </p:pic>
      <p:cxnSp>
        <p:nvCxnSpPr>
          <p:cNvPr id="277" name="Google Shape;277;p14"/>
          <p:cNvCxnSpPr/>
          <p:nvPr/>
        </p:nvCxnSpPr>
        <p:spPr>
          <a:xfrm rot="10800000" flipH="1">
            <a:off x="457750" y="699350"/>
            <a:ext cx="8208900" cy="23700"/>
          </a:xfrm>
          <a:prstGeom prst="straightConnector1">
            <a:avLst/>
          </a:prstGeom>
          <a:noFill/>
          <a:ln w="9525" cap="flat" cmpd="sng">
            <a:solidFill>
              <a:schemeClr val="dk2"/>
            </a:solidFill>
            <a:prstDash val="solid"/>
            <a:round/>
            <a:headEnd type="none" w="sm" len="sm"/>
            <a:tailEnd type="none" w="sm" len="sm"/>
          </a:ln>
        </p:spPr>
      </p:cxnSp>
      <p:cxnSp>
        <p:nvCxnSpPr>
          <p:cNvPr id="278" name="Google Shape;278;p14"/>
          <p:cNvCxnSpPr/>
          <p:nvPr/>
        </p:nvCxnSpPr>
        <p:spPr>
          <a:xfrm rot="10800000" flipH="1">
            <a:off x="312400" y="4333050"/>
            <a:ext cx="8208900" cy="23700"/>
          </a:xfrm>
          <a:prstGeom prst="straightConnector1">
            <a:avLst/>
          </a:prstGeom>
          <a:noFill/>
          <a:ln w="9525" cap="flat" cmpd="sng">
            <a:solidFill>
              <a:schemeClr val="dk2"/>
            </a:solidFill>
            <a:prstDash val="solid"/>
            <a:round/>
            <a:headEnd type="none" w="sm" len="sm"/>
            <a:tailEnd type="none" w="sm" len="sm"/>
          </a:ln>
        </p:spPr>
      </p:cxnSp>
      <p:pic>
        <p:nvPicPr>
          <p:cNvPr id="279" name="Google Shape;279;p14"/>
          <p:cNvPicPr preferRelativeResize="0"/>
          <p:nvPr/>
        </p:nvPicPr>
        <p:blipFill rotWithShape="1">
          <a:blip r:embed="rId5">
            <a:alphaModFix/>
          </a:blip>
          <a:srcRect/>
          <a:stretch/>
        </p:blipFill>
        <p:spPr>
          <a:xfrm>
            <a:off x="2661938" y="214125"/>
            <a:ext cx="3820125" cy="280150"/>
          </a:xfrm>
          <a:prstGeom prst="rect">
            <a:avLst/>
          </a:prstGeom>
          <a:noFill/>
          <a:ln>
            <a:noFill/>
          </a:ln>
        </p:spPr>
      </p:pic>
      <p:sp>
        <p:nvSpPr>
          <p:cNvPr id="280" name="Google Shape;280;p14"/>
          <p:cNvSpPr txBox="1"/>
          <p:nvPr/>
        </p:nvSpPr>
        <p:spPr>
          <a:xfrm>
            <a:off x="506045" y="1391268"/>
            <a:ext cx="6924005" cy="265295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chemeClr val="dk1"/>
                </a:solidFill>
                <a:latin typeface="Arial"/>
                <a:ea typeface="Arial"/>
                <a:cs typeface="Arial"/>
                <a:sym typeface="Arial"/>
              </a:rPr>
              <a:t>You can apply for a </a:t>
            </a:r>
            <a:r>
              <a:rPr lang="en-GB" sz="1600" b="1" i="0" u="none" strike="noStrike" cap="none">
                <a:solidFill>
                  <a:schemeClr val="dk1"/>
                </a:solidFill>
                <a:latin typeface="Arial"/>
                <a:ea typeface="Arial"/>
                <a:cs typeface="Arial"/>
                <a:sym typeface="Arial"/>
              </a:rPr>
              <a:t>free</a:t>
            </a:r>
            <a:r>
              <a:rPr lang="en-GB" sz="1600" b="0" i="0" u="none" strike="noStrike" cap="none">
                <a:solidFill>
                  <a:schemeClr val="dk1"/>
                </a:solidFill>
                <a:latin typeface="Arial"/>
                <a:ea typeface="Arial"/>
                <a:cs typeface="Arial"/>
                <a:sym typeface="Arial"/>
              </a:rPr>
              <a:t> Voter Authority Certificate if: </a:t>
            </a: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457200" marR="0" lvl="0" indent="-330200" algn="l" rtl="0">
              <a:lnSpc>
                <a:spcPct val="100000"/>
              </a:lnSpc>
              <a:spcBef>
                <a:spcPts val="0"/>
              </a:spcBef>
              <a:spcAft>
                <a:spcPts val="0"/>
              </a:spcAft>
              <a:buClr>
                <a:schemeClr val="dk1"/>
              </a:buClr>
              <a:buSzPts val="1600"/>
              <a:buFont typeface="Arial"/>
              <a:buChar char="●"/>
            </a:pPr>
            <a:r>
              <a:rPr lang="en-GB" sz="1600" b="0" i="0" u="none" strike="noStrike" cap="none">
                <a:solidFill>
                  <a:schemeClr val="dk1"/>
                </a:solidFill>
                <a:latin typeface="Arial"/>
                <a:ea typeface="Arial"/>
                <a:cs typeface="Arial"/>
                <a:sym typeface="Arial"/>
              </a:rPr>
              <a:t>You do not have an accepted form of photo ID </a:t>
            </a:r>
            <a:endParaRPr sz="1600" b="0"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457200" marR="0" lvl="0" indent="-330200" algn="l" rtl="0">
              <a:lnSpc>
                <a:spcPct val="100000"/>
              </a:lnSpc>
              <a:spcBef>
                <a:spcPts val="0"/>
              </a:spcBef>
              <a:spcAft>
                <a:spcPts val="0"/>
              </a:spcAft>
              <a:buClr>
                <a:schemeClr val="dk1"/>
              </a:buClr>
              <a:buSzPts val="1600"/>
              <a:buFont typeface="Arial"/>
              <a:buChar char="●"/>
            </a:pPr>
            <a:r>
              <a:rPr lang="en-GB" sz="1600" b="0" i="0" u="none" strike="noStrike" cap="none">
                <a:solidFill>
                  <a:schemeClr val="dk1"/>
                </a:solidFill>
                <a:latin typeface="Arial"/>
                <a:ea typeface="Arial"/>
                <a:cs typeface="Arial"/>
                <a:sym typeface="Arial"/>
              </a:rPr>
              <a:t>You no longer look like the photo on your ID </a:t>
            </a:r>
            <a:endParaRPr sz="1600" b="0"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457200" marR="0" lvl="0" indent="-330200" algn="l" rtl="0">
              <a:lnSpc>
                <a:spcPct val="100000"/>
              </a:lnSpc>
              <a:spcBef>
                <a:spcPts val="0"/>
              </a:spcBef>
              <a:spcAft>
                <a:spcPts val="0"/>
              </a:spcAft>
              <a:buClr>
                <a:schemeClr val="dk1"/>
              </a:buClr>
              <a:buSzPts val="1600"/>
              <a:buFont typeface="Arial"/>
              <a:buChar char="●"/>
            </a:pPr>
            <a:r>
              <a:rPr lang="en-GB" sz="1600" b="0" i="0" u="none" strike="noStrike" cap="none">
                <a:solidFill>
                  <a:schemeClr val="dk1"/>
                </a:solidFill>
                <a:latin typeface="Arial"/>
                <a:ea typeface="Arial"/>
                <a:cs typeface="Arial"/>
                <a:sym typeface="Arial"/>
              </a:rPr>
              <a:t>The name on your photo ID is different to the </a:t>
            </a:r>
            <a:endParaRPr sz="1600" b="0"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600"/>
              <a:buFont typeface="Arial"/>
              <a:buNone/>
            </a:pPr>
            <a:r>
              <a:rPr lang="en-GB" sz="1600" b="0" i="0" u="none" strike="noStrike" cap="none">
                <a:solidFill>
                  <a:schemeClr val="dk1"/>
                </a:solidFill>
                <a:latin typeface="Arial"/>
                <a:ea typeface="Arial"/>
                <a:cs typeface="Arial"/>
                <a:sym typeface="Arial"/>
              </a:rPr>
              <a:t>name on the electoral register </a:t>
            </a:r>
            <a:endParaRPr sz="1600" b="0"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pic>
        <p:nvPicPr>
          <p:cNvPr id="281" name="Google Shape;281;p14"/>
          <p:cNvPicPr preferRelativeResize="0"/>
          <p:nvPr/>
        </p:nvPicPr>
        <p:blipFill rotWithShape="1">
          <a:blip r:embed="rId6">
            <a:alphaModFix/>
          </a:blip>
          <a:srcRect/>
          <a:stretch/>
        </p:blipFill>
        <p:spPr>
          <a:xfrm>
            <a:off x="6629365" y="1394487"/>
            <a:ext cx="2037950" cy="2647408"/>
          </a:xfrm>
          <a:prstGeom prst="rect">
            <a:avLst/>
          </a:prstGeom>
          <a:noFill/>
          <a:ln>
            <a:noFill/>
          </a:ln>
        </p:spPr>
      </p:pic>
      <p:sp>
        <p:nvSpPr>
          <p:cNvPr id="282" name="Google Shape;282;p14"/>
          <p:cNvSpPr/>
          <p:nvPr/>
        </p:nvSpPr>
        <p:spPr>
          <a:xfrm>
            <a:off x="457750" y="968800"/>
            <a:ext cx="8208900" cy="325800"/>
          </a:xfrm>
          <a:prstGeom prst="roundRect">
            <a:avLst>
              <a:gd name="adj" fmla="val 16667"/>
            </a:avLst>
          </a:prstGeom>
          <a:solidFill>
            <a:srgbClr val="02304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GB" sz="2000" b="0" i="0" u="none" strike="noStrike" cap="none">
                <a:solidFill>
                  <a:schemeClr val="lt1"/>
                </a:solidFill>
                <a:latin typeface="Arial"/>
                <a:ea typeface="Arial"/>
                <a:cs typeface="Arial"/>
                <a:sym typeface="Arial"/>
              </a:rPr>
              <a:t>What if I don’t have an accepted form of photo ID?</a:t>
            </a:r>
            <a:endParaRPr sz="1400" b="0" i="0" u="none" strike="noStrike" cap="none">
              <a:solidFill>
                <a:schemeClr val="lt1"/>
              </a:solidFill>
              <a:latin typeface="Montserrat"/>
              <a:ea typeface="Montserrat"/>
              <a:cs typeface="Montserrat"/>
              <a:sym typeface="Montserra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6"/>
        <p:cNvGrpSpPr/>
        <p:nvPr/>
      </p:nvGrpSpPr>
      <p:grpSpPr>
        <a:xfrm>
          <a:off x="0" y="0"/>
          <a:ext cx="0" cy="0"/>
          <a:chOff x="0" y="0"/>
          <a:chExt cx="0" cy="0"/>
        </a:xfrm>
      </p:grpSpPr>
      <p:pic>
        <p:nvPicPr>
          <p:cNvPr id="287" name="Google Shape;287;p1"/>
          <p:cNvPicPr preferRelativeResize="0"/>
          <p:nvPr/>
        </p:nvPicPr>
        <p:blipFill rotWithShape="1">
          <a:blip r:embed="rId3">
            <a:alphaModFix/>
          </a:blip>
          <a:srcRect/>
          <a:stretch/>
        </p:blipFill>
        <p:spPr>
          <a:xfrm>
            <a:off x="7511000" y="4141775"/>
            <a:ext cx="1217475" cy="1217475"/>
          </a:xfrm>
          <a:prstGeom prst="rect">
            <a:avLst/>
          </a:prstGeom>
          <a:noFill/>
          <a:ln>
            <a:noFill/>
          </a:ln>
        </p:spPr>
      </p:pic>
      <p:pic>
        <p:nvPicPr>
          <p:cNvPr id="288" name="Google Shape;288;p1"/>
          <p:cNvPicPr preferRelativeResize="0"/>
          <p:nvPr/>
        </p:nvPicPr>
        <p:blipFill rotWithShape="1">
          <a:blip r:embed="rId4">
            <a:alphaModFix/>
          </a:blip>
          <a:srcRect/>
          <a:stretch/>
        </p:blipFill>
        <p:spPr>
          <a:xfrm>
            <a:off x="509500" y="4441988"/>
            <a:ext cx="1480269" cy="506676"/>
          </a:xfrm>
          <a:prstGeom prst="rect">
            <a:avLst/>
          </a:prstGeom>
          <a:noFill/>
          <a:ln>
            <a:noFill/>
          </a:ln>
        </p:spPr>
      </p:pic>
      <p:cxnSp>
        <p:nvCxnSpPr>
          <p:cNvPr id="289" name="Google Shape;289;p1"/>
          <p:cNvCxnSpPr/>
          <p:nvPr/>
        </p:nvCxnSpPr>
        <p:spPr>
          <a:xfrm rot="10800000" flipH="1">
            <a:off x="457750" y="699350"/>
            <a:ext cx="8208900" cy="23700"/>
          </a:xfrm>
          <a:prstGeom prst="straightConnector1">
            <a:avLst/>
          </a:prstGeom>
          <a:noFill/>
          <a:ln w="9525" cap="flat" cmpd="sng">
            <a:solidFill>
              <a:schemeClr val="dk2"/>
            </a:solidFill>
            <a:prstDash val="solid"/>
            <a:round/>
            <a:headEnd type="none" w="sm" len="sm"/>
            <a:tailEnd type="none" w="sm" len="sm"/>
          </a:ln>
        </p:spPr>
      </p:cxnSp>
      <p:cxnSp>
        <p:nvCxnSpPr>
          <p:cNvPr id="290" name="Google Shape;290;p1"/>
          <p:cNvCxnSpPr/>
          <p:nvPr/>
        </p:nvCxnSpPr>
        <p:spPr>
          <a:xfrm rot="10800000" flipH="1">
            <a:off x="312400" y="4333050"/>
            <a:ext cx="8208900" cy="23700"/>
          </a:xfrm>
          <a:prstGeom prst="straightConnector1">
            <a:avLst/>
          </a:prstGeom>
          <a:noFill/>
          <a:ln w="9525" cap="flat" cmpd="sng">
            <a:solidFill>
              <a:schemeClr val="dk2"/>
            </a:solidFill>
            <a:prstDash val="solid"/>
            <a:round/>
            <a:headEnd type="none" w="sm" len="sm"/>
            <a:tailEnd type="none" w="sm" len="sm"/>
          </a:ln>
        </p:spPr>
      </p:cxnSp>
      <p:pic>
        <p:nvPicPr>
          <p:cNvPr id="291" name="Google Shape;291;p1"/>
          <p:cNvPicPr preferRelativeResize="0"/>
          <p:nvPr/>
        </p:nvPicPr>
        <p:blipFill rotWithShape="1">
          <a:blip r:embed="rId5">
            <a:alphaModFix/>
          </a:blip>
          <a:srcRect/>
          <a:stretch/>
        </p:blipFill>
        <p:spPr>
          <a:xfrm>
            <a:off x="2661938" y="214125"/>
            <a:ext cx="3820125" cy="280150"/>
          </a:xfrm>
          <a:prstGeom prst="rect">
            <a:avLst/>
          </a:prstGeom>
          <a:noFill/>
          <a:ln>
            <a:noFill/>
          </a:ln>
        </p:spPr>
      </p:pic>
      <p:sp>
        <p:nvSpPr>
          <p:cNvPr id="292" name="Google Shape;292;p1"/>
          <p:cNvSpPr/>
          <p:nvPr/>
        </p:nvSpPr>
        <p:spPr>
          <a:xfrm>
            <a:off x="429275" y="784200"/>
            <a:ext cx="8208900" cy="448800"/>
          </a:xfrm>
          <a:prstGeom prst="roundRect">
            <a:avLst>
              <a:gd name="adj" fmla="val 16667"/>
            </a:avLst>
          </a:prstGeom>
          <a:solidFill>
            <a:srgbClr val="4A307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GB" sz="2000" b="1" i="0" u="none" strike="noStrike" cap="none">
                <a:solidFill>
                  <a:schemeClr val="lt1"/>
                </a:solidFill>
                <a:latin typeface="Arial"/>
                <a:ea typeface="Arial"/>
                <a:cs typeface="Arial"/>
                <a:sym typeface="Arial"/>
              </a:rPr>
              <a:t>Why should you engage with the Greater London Authority?</a:t>
            </a:r>
            <a:endParaRPr sz="2000" b="1" i="0" u="none" strike="noStrike" cap="none">
              <a:solidFill>
                <a:schemeClr val="lt1"/>
              </a:solidFill>
              <a:latin typeface="Arial"/>
              <a:ea typeface="Arial"/>
              <a:cs typeface="Arial"/>
              <a:sym typeface="Arial"/>
            </a:endParaRPr>
          </a:p>
        </p:txBody>
      </p:sp>
      <p:sp>
        <p:nvSpPr>
          <p:cNvPr id="293" name="Google Shape;293;p1"/>
          <p:cNvSpPr/>
          <p:nvPr/>
        </p:nvSpPr>
        <p:spPr>
          <a:xfrm>
            <a:off x="509495" y="1395670"/>
            <a:ext cx="2689500" cy="2774700"/>
          </a:xfrm>
          <a:prstGeom prst="roundRect">
            <a:avLst>
              <a:gd name="adj" fmla="val 16667"/>
            </a:avLst>
          </a:prstGeom>
          <a:noFill/>
          <a:ln w="9525" cap="flat" cmpd="sng">
            <a:solidFill>
              <a:srgbClr val="4A307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GB" sz="1200" b="1" i="0" u="none" strike="noStrike" cap="none">
                <a:solidFill>
                  <a:srgbClr val="000000"/>
                </a:solidFill>
                <a:latin typeface="Arial"/>
                <a:ea typeface="Arial"/>
                <a:cs typeface="Arial"/>
                <a:sym typeface="Arial"/>
              </a:rPr>
              <a:t>Mayor of London</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GB" sz="1100" b="0" i="0" u="none" strike="noStrike" cap="none">
                <a:solidFill>
                  <a:schemeClr val="dk1"/>
                </a:solidFill>
                <a:latin typeface="Arial"/>
                <a:ea typeface="Arial"/>
                <a:cs typeface="Arial"/>
                <a:sym typeface="Arial"/>
              </a:rPr>
              <a:t>The Mayor of London is elected to set city-wide/ regional priorities:</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GB" sz="1100" b="0" i="0" u="none" strike="noStrike" cap="none">
                <a:solidFill>
                  <a:schemeClr val="dk1"/>
                </a:solidFill>
                <a:latin typeface="Arial"/>
                <a:ea typeface="Arial"/>
                <a:cs typeface="Arial"/>
                <a:sym typeface="Arial"/>
              </a:rPr>
              <a:t>• Transport for London</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GB" sz="1100" b="0" i="0" u="none" strike="noStrike" cap="none">
                <a:solidFill>
                  <a:schemeClr val="dk1"/>
                </a:solidFill>
                <a:latin typeface="Arial"/>
                <a:ea typeface="Arial"/>
                <a:cs typeface="Arial"/>
                <a:sym typeface="Arial"/>
              </a:rPr>
              <a:t>• Mayor’s Office for Policing and Crime</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GB" sz="1100" b="0" i="0" u="none" strike="noStrike" cap="none">
                <a:solidFill>
                  <a:schemeClr val="dk1"/>
                </a:solidFill>
                <a:latin typeface="Arial"/>
                <a:ea typeface="Arial"/>
                <a:cs typeface="Arial"/>
                <a:sym typeface="Arial"/>
              </a:rPr>
              <a:t>• London Fire Brigade</a:t>
            </a:r>
            <a:endParaRPr/>
          </a:p>
          <a:p>
            <a:pPr marL="0" marR="0" lvl="0" indent="0" algn="l" rtl="0">
              <a:lnSpc>
                <a:spcPct val="100000"/>
              </a:lnSpc>
              <a:spcBef>
                <a:spcPts val="0"/>
              </a:spcBef>
              <a:spcAft>
                <a:spcPts val="0"/>
              </a:spcAft>
              <a:buNone/>
            </a:pPr>
            <a:r>
              <a:rPr lang="en-GB" sz="1100" b="0" i="0" u="none" strike="noStrike" cap="none">
                <a:solidFill>
                  <a:schemeClr val="dk1"/>
                </a:solidFill>
                <a:latin typeface="Arial"/>
                <a:ea typeface="Arial"/>
                <a:cs typeface="Arial"/>
                <a:sym typeface="Arial"/>
              </a:rPr>
              <a:t>• Housing</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GB" sz="1100" b="0" i="0" u="none" strike="noStrike" cap="none">
                <a:solidFill>
                  <a:schemeClr val="dk1"/>
                </a:solidFill>
                <a:latin typeface="Arial"/>
                <a:ea typeface="Arial"/>
                <a:cs typeface="Arial"/>
                <a:sym typeface="Arial"/>
              </a:rPr>
              <a:t>• Environment</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GB" sz="1100" b="0" i="0" u="none" strike="noStrike" cap="none">
                <a:solidFill>
                  <a:schemeClr val="dk1"/>
                </a:solidFill>
                <a:latin typeface="Arial"/>
                <a:ea typeface="Arial"/>
                <a:cs typeface="Arial"/>
                <a:sym typeface="Arial"/>
              </a:rPr>
              <a:t>• Culture and arts.</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a:solidFill>
                <a:schemeClr val="dk1"/>
              </a:solidFill>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294" name="Google Shape;294;p1"/>
          <p:cNvSpPr/>
          <p:nvPr/>
        </p:nvSpPr>
        <p:spPr>
          <a:xfrm>
            <a:off x="5946070" y="1391353"/>
            <a:ext cx="2689500" cy="2774700"/>
          </a:xfrm>
          <a:prstGeom prst="roundRect">
            <a:avLst>
              <a:gd name="adj" fmla="val 16667"/>
            </a:avLst>
          </a:prstGeom>
          <a:noFill/>
          <a:ln w="9525" cap="flat" cmpd="sng">
            <a:solidFill>
              <a:srgbClr val="4A307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n-GB" sz="1200" b="1" i="0" u="none" strike="noStrike" cap="none">
                <a:solidFill>
                  <a:srgbClr val="000000"/>
                </a:solidFill>
                <a:latin typeface="Arial"/>
                <a:ea typeface="Arial"/>
                <a:cs typeface="Arial"/>
                <a:sym typeface="Arial"/>
              </a:rPr>
              <a:t>London Assembly</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1200" b="0" i="0" u="none" strike="noStrike" cap="none">
                <a:solidFill>
                  <a:srgbClr val="000000"/>
                </a:solidFill>
                <a:latin typeface="Arial"/>
                <a:ea typeface="Arial"/>
                <a:cs typeface="Arial"/>
                <a:sym typeface="Arial"/>
              </a:rPr>
              <a:t>The London Assembly holds the Mayor to account.</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1200" b="0" i="0" u="none" strike="noStrike" cap="none">
                <a:solidFill>
                  <a:srgbClr val="000000"/>
                </a:solidFill>
                <a:latin typeface="Arial"/>
                <a:ea typeface="Arial"/>
                <a:cs typeface="Arial"/>
                <a:sym typeface="Arial"/>
              </a:rPr>
              <a:t>• It is elected by Londoners, at the same time as the Mayor. </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1200" b="0" i="0" u="none" strike="noStrike" cap="none">
                <a:solidFill>
                  <a:srgbClr val="000000"/>
                </a:solidFill>
                <a:latin typeface="Arial"/>
                <a:ea typeface="Arial"/>
                <a:cs typeface="Arial"/>
                <a:sym typeface="Arial"/>
              </a:rPr>
              <a:t>• It is composed of 25 Assembly Members: 14 represent geographic areas (2 or 3 London boroughs) and 11 work pan-London.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295" name="Google Shape;295;p1"/>
          <p:cNvSpPr/>
          <p:nvPr/>
        </p:nvSpPr>
        <p:spPr>
          <a:xfrm>
            <a:off x="3328030" y="1404329"/>
            <a:ext cx="2473023" cy="2761712"/>
          </a:xfrm>
          <a:prstGeom prst="roundRect">
            <a:avLst>
              <a:gd name="adj" fmla="val 16667"/>
            </a:avLst>
          </a:prstGeom>
          <a:noFill/>
          <a:ln w="9525" cap="flat" cmpd="sng">
            <a:solidFill>
              <a:srgbClr val="4A307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endParaRPr sz="24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n-GB" sz="2400" b="1" i="0" u="none" strike="noStrike" cap="none">
                <a:solidFill>
                  <a:srgbClr val="000000"/>
                </a:solidFill>
                <a:latin typeface="Arial"/>
                <a:ea typeface="Arial"/>
                <a:cs typeface="Arial"/>
                <a:sym typeface="Arial"/>
              </a:rPr>
              <a:t>The Greater London Authority (GLA) is made up of  </a:t>
            </a:r>
            <a:endParaRPr sz="2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296" name="Google Shape;296;p1"/>
          <p:cNvSpPr/>
          <p:nvPr/>
        </p:nvSpPr>
        <p:spPr>
          <a:xfrm>
            <a:off x="5344931" y="2742730"/>
            <a:ext cx="299490" cy="237657"/>
          </a:xfrm>
          <a:prstGeom prst="rightArrow">
            <a:avLst>
              <a:gd name="adj1" fmla="val 50000"/>
              <a:gd name="adj2" fmla="val 50000"/>
            </a:avLst>
          </a:prstGeom>
          <a:solidFill>
            <a:schemeClr val="accent1"/>
          </a:solidFill>
          <a:ln w="25400" cap="flat" cmpd="sng">
            <a:solidFill>
              <a:srgbClr val="1B386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97" name="Google Shape;297;p1"/>
          <p:cNvSpPr/>
          <p:nvPr/>
        </p:nvSpPr>
        <p:spPr>
          <a:xfrm>
            <a:off x="3513192" y="2732965"/>
            <a:ext cx="278169" cy="247261"/>
          </a:xfrm>
          <a:prstGeom prst="leftArrow">
            <a:avLst>
              <a:gd name="adj1" fmla="val 50000"/>
              <a:gd name="adj2" fmla="val 50000"/>
            </a:avLst>
          </a:prstGeom>
          <a:solidFill>
            <a:schemeClr val="accent1"/>
          </a:solidFill>
          <a:ln w="25400" cap="flat" cmpd="sng">
            <a:solidFill>
              <a:srgbClr val="1B386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1"/>
        <p:cNvGrpSpPr/>
        <p:nvPr/>
      </p:nvGrpSpPr>
      <p:grpSpPr>
        <a:xfrm>
          <a:off x="0" y="0"/>
          <a:ext cx="0" cy="0"/>
          <a:chOff x="0" y="0"/>
          <a:chExt cx="0" cy="0"/>
        </a:xfrm>
      </p:grpSpPr>
      <p:pic>
        <p:nvPicPr>
          <p:cNvPr id="302" name="Google Shape;302;g2ee773b2950_0_196"/>
          <p:cNvPicPr preferRelativeResize="0"/>
          <p:nvPr/>
        </p:nvPicPr>
        <p:blipFill rotWithShape="1">
          <a:blip r:embed="rId3">
            <a:alphaModFix/>
          </a:blip>
          <a:srcRect/>
          <a:stretch/>
        </p:blipFill>
        <p:spPr>
          <a:xfrm>
            <a:off x="7511000" y="4141775"/>
            <a:ext cx="1217475" cy="1217475"/>
          </a:xfrm>
          <a:prstGeom prst="rect">
            <a:avLst/>
          </a:prstGeom>
          <a:noFill/>
          <a:ln>
            <a:noFill/>
          </a:ln>
        </p:spPr>
      </p:pic>
      <p:pic>
        <p:nvPicPr>
          <p:cNvPr id="303" name="Google Shape;303;g2ee773b2950_0_196"/>
          <p:cNvPicPr preferRelativeResize="0"/>
          <p:nvPr/>
        </p:nvPicPr>
        <p:blipFill rotWithShape="1">
          <a:blip r:embed="rId4">
            <a:alphaModFix/>
          </a:blip>
          <a:srcRect/>
          <a:stretch/>
        </p:blipFill>
        <p:spPr>
          <a:xfrm>
            <a:off x="509500" y="4441988"/>
            <a:ext cx="1480269" cy="506676"/>
          </a:xfrm>
          <a:prstGeom prst="rect">
            <a:avLst/>
          </a:prstGeom>
          <a:noFill/>
          <a:ln>
            <a:noFill/>
          </a:ln>
        </p:spPr>
      </p:pic>
      <p:cxnSp>
        <p:nvCxnSpPr>
          <p:cNvPr id="304" name="Google Shape;304;g2ee773b2950_0_196"/>
          <p:cNvCxnSpPr/>
          <p:nvPr/>
        </p:nvCxnSpPr>
        <p:spPr>
          <a:xfrm rot="10800000" flipH="1">
            <a:off x="457750" y="699350"/>
            <a:ext cx="8208900" cy="23700"/>
          </a:xfrm>
          <a:prstGeom prst="straightConnector1">
            <a:avLst/>
          </a:prstGeom>
          <a:noFill/>
          <a:ln w="9525" cap="flat" cmpd="sng">
            <a:solidFill>
              <a:schemeClr val="dk2"/>
            </a:solidFill>
            <a:prstDash val="solid"/>
            <a:round/>
            <a:headEnd type="none" w="sm" len="sm"/>
            <a:tailEnd type="none" w="sm" len="sm"/>
          </a:ln>
        </p:spPr>
      </p:cxnSp>
      <p:cxnSp>
        <p:nvCxnSpPr>
          <p:cNvPr id="305" name="Google Shape;305;g2ee773b2950_0_196"/>
          <p:cNvCxnSpPr/>
          <p:nvPr/>
        </p:nvCxnSpPr>
        <p:spPr>
          <a:xfrm rot="10800000" flipH="1">
            <a:off x="312400" y="4333050"/>
            <a:ext cx="8208900" cy="23700"/>
          </a:xfrm>
          <a:prstGeom prst="straightConnector1">
            <a:avLst/>
          </a:prstGeom>
          <a:noFill/>
          <a:ln w="9525" cap="flat" cmpd="sng">
            <a:solidFill>
              <a:schemeClr val="dk2"/>
            </a:solidFill>
            <a:prstDash val="solid"/>
            <a:round/>
            <a:headEnd type="none" w="sm" len="sm"/>
            <a:tailEnd type="none" w="sm" len="sm"/>
          </a:ln>
        </p:spPr>
      </p:cxnSp>
      <p:pic>
        <p:nvPicPr>
          <p:cNvPr id="306" name="Google Shape;306;g2ee773b2950_0_196"/>
          <p:cNvPicPr preferRelativeResize="0"/>
          <p:nvPr/>
        </p:nvPicPr>
        <p:blipFill rotWithShape="1">
          <a:blip r:embed="rId5">
            <a:alphaModFix/>
          </a:blip>
          <a:srcRect/>
          <a:stretch/>
        </p:blipFill>
        <p:spPr>
          <a:xfrm>
            <a:off x="2661938" y="214125"/>
            <a:ext cx="3820125" cy="280150"/>
          </a:xfrm>
          <a:prstGeom prst="rect">
            <a:avLst/>
          </a:prstGeom>
          <a:noFill/>
          <a:ln>
            <a:noFill/>
          </a:ln>
        </p:spPr>
      </p:pic>
      <p:sp>
        <p:nvSpPr>
          <p:cNvPr id="307" name="Google Shape;307;g2ee773b2950_0_196"/>
          <p:cNvSpPr/>
          <p:nvPr/>
        </p:nvSpPr>
        <p:spPr>
          <a:xfrm>
            <a:off x="429275" y="784200"/>
            <a:ext cx="8208900" cy="448800"/>
          </a:xfrm>
          <a:prstGeom prst="roundRect">
            <a:avLst>
              <a:gd name="adj" fmla="val 16667"/>
            </a:avLst>
          </a:prstGeom>
          <a:solidFill>
            <a:srgbClr val="4A307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GB" sz="1600" b="1" i="0" u="none" strike="noStrike" cap="none">
                <a:solidFill>
                  <a:schemeClr val="lt1"/>
                </a:solidFill>
                <a:latin typeface="Arial"/>
                <a:ea typeface="Arial"/>
                <a:cs typeface="Arial"/>
                <a:sym typeface="Arial"/>
              </a:rPr>
              <a:t>Why should you engage with your Member of Parliament (MP) or local councillor?</a:t>
            </a:r>
            <a:endParaRPr sz="1600" b="1" i="0" u="none" strike="noStrike" cap="none">
              <a:solidFill>
                <a:schemeClr val="lt1"/>
              </a:solidFill>
              <a:latin typeface="Arial"/>
              <a:ea typeface="Arial"/>
              <a:cs typeface="Arial"/>
              <a:sym typeface="Arial"/>
            </a:endParaRPr>
          </a:p>
        </p:txBody>
      </p:sp>
      <p:sp>
        <p:nvSpPr>
          <p:cNvPr id="308" name="Google Shape;308;g2ee773b2950_0_196"/>
          <p:cNvSpPr/>
          <p:nvPr/>
        </p:nvSpPr>
        <p:spPr>
          <a:xfrm>
            <a:off x="509495" y="1395670"/>
            <a:ext cx="2689500" cy="2774700"/>
          </a:xfrm>
          <a:prstGeom prst="roundRect">
            <a:avLst>
              <a:gd name="adj" fmla="val 16667"/>
            </a:avLst>
          </a:prstGeom>
          <a:noFill/>
          <a:ln w="9525" cap="flat" cmpd="sng">
            <a:solidFill>
              <a:srgbClr val="4A307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a:solidFill>
                  <a:srgbClr val="000000"/>
                </a:solidFill>
                <a:latin typeface="Arial"/>
                <a:ea typeface="Arial"/>
                <a:cs typeface="Arial"/>
                <a:sym typeface="Arial"/>
              </a:rPr>
              <a:t>Member of Parliament (MP)</a:t>
            </a:r>
            <a:endParaRPr sz="12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Arial"/>
                <a:ea typeface="Arial"/>
                <a:cs typeface="Arial"/>
                <a:sym typeface="Arial"/>
              </a:rPr>
              <a:t>In a general election, you vote for the MP that you want to represent your constituency. </a:t>
            </a:r>
            <a:endParaRPr/>
          </a:p>
          <a:p>
            <a:pPr marL="0" marR="0" lvl="0" indent="0" algn="l" rtl="0">
              <a:lnSpc>
                <a:spcPct val="100000"/>
              </a:lnSpc>
              <a:spcBef>
                <a:spcPts val="0"/>
              </a:spcBef>
              <a:spcAft>
                <a:spcPts val="0"/>
              </a:spcAft>
              <a:buNone/>
            </a:pPr>
            <a:r>
              <a:rPr lang="en-GB" sz="1200" b="0" i="0" u="none" strike="noStrike" cap="none">
                <a:solidFill>
                  <a:srgbClr val="000000"/>
                </a:solidFill>
                <a:latin typeface="Arial"/>
                <a:ea typeface="Arial"/>
                <a:cs typeface="Arial"/>
                <a:sym typeface="Arial"/>
              </a:rPr>
              <a:t>They can influence the decision-making in Parliament on: </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a:solidFill>
                <a:srgbClr val="000000"/>
              </a:solidFill>
              <a:latin typeface="Arial"/>
              <a:ea typeface="Arial"/>
              <a:cs typeface="Arial"/>
              <a:sym typeface="Arial"/>
            </a:endParaRPr>
          </a:p>
          <a:p>
            <a:pPr marL="457200" marR="0" lvl="0" indent="-304800" algn="l" rtl="0">
              <a:lnSpc>
                <a:spcPct val="100000"/>
              </a:lnSpc>
              <a:spcBef>
                <a:spcPts val="0"/>
              </a:spcBef>
              <a:spcAft>
                <a:spcPts val="0"/>
              </a:spcAft>
              <a:buClr>
                <a:srgbClr val="000000"/>
              </a:buClr>
              <a:buSzPts val="1200"/>
              <a:buFont typeface="Arial"/>
              <a:buChar char="●"/>
            </a:pPr>
            <a:r>
              <a:rPr lang="en-GB" sz="1200" b="0" i="0" u="none" strike="noStrike" cap="none">
                <a:solidFill>
                  <a:srgbClr val="000000"/>
                </a:solidFill>
                <a:latin typeface="Arial"/>
                <a:ea typeface="Arial"/>
                <a:cs typeface="Arial"/>
                <a:sym typeface="Arial"/>
              </a:rPr>
              <a:t>The economy </a:t>
            </a:r>
            <a:endParaRPr sz="1200" b="0" i="0" u="none" strike="noStrike" cap="none">
              <a:solidFill>
                <a:srgbClr val="000000"/>
              </a:solidFill>
              <a:latin typeface="Arial"/>
              <a:ea typeface="Arial"/>
              <a:cs typeface="Arial"/>
              <a:sym typeface="Arial"/>
            </a:endParaRPr>
          </a:p>
          <a:p>
            <a:pPr marL="457200" marR="0" lvl="0" indent="-304800" algn="l" rtl="0">
              <a:lnSpc>
                <a:spcPct val="100000"/>
              </a:lnSpc>
              <a:spcBef>
                <a:spcPts val="0"/>
              </a:spcBef>
              <a:spcAft>
                <a:spcPts val="0"/>
              </a:spcAft>
              <a:buClr>
                <a:srgbClr val="000000"/>
              </a:buClr>
              <a:buSzPts val="1200"/>
              <a:buFont typeface="Arial"/>
              <a:buChar char="●"/>
            </a:pPr>
            <a:r>
              <a:rPr lang="en-GB" sz="1200" b="0" i="0" u="none" strike="noStrike" cap="none">
                <a:solidFill>
                  <a:srgbClr val="000000"/>
                </a:solidFill>
                <a:latin typeface="Arial"/>
                <a:ea typeface="Arial"/>
                <a:cs typeface="Arial"/>
                <a:sym typeface="Arial"/>
              </a:rPr>
              <a:t>Education </a:t>
            </a:r>
            <a:endParaRPr sz="1200" b="0" i="0" u="none" strike="noStrike" cap="none">
              <a:solidFill>
                <a:srgbClr val="000000"/>
              </a:solidFill>
              <a:latin typeface="Arial"/>
              <a:ea typeface="Arial"/>
              <a:cs typeface="Arial"/>
              <a:sym typeface="Arial"/>
            </a:endParaRPr>
          </a:p>
          <a:p>
            <a:pPr marL="457200" marR="0" lvl="0" indent="-304800" algn="l" rtl="0">
              <a:lnSpc>
                <a:spcPct val="100000"/>
              </a:lnSpc>
              <a:spcBef>
                <a:spcPts val="0"/>
              </a:spcBef>
              <a:spcAft>
                <a:spcPts val="0"/>
              </a:spcAft>
              <a:buClr>
                <a:srgbClr val="000000"/>
              </a:buClr>
              <a:buSzPts val="1200"/>
              <a:buFont typeface="Arial"/>
              <a:buChar char="●"/>
            </a:pPr>
            <a:r>
              <a:rPr lang="en-GB" sz="1200" b="0" i="0" u="none" strike="noStrike" cap="none">
                <a:solidFill>
                  <a:srgbClr val="000000"/>
                </a:solidFill>
                <a:latin typeface="Arial"/>
                <a:ea typeface="Arial"/>
                <a:cs typeface="Arial"/>
                <a:sym typeface="Arial"/>
              </a:rPr>
              <a:t>Healthcare </a:t>
            </a:r>
            <a:endParaRPr sz="1200" b="0" i="0" u="none" strike="noStrike" cap="none">
              <a:solidFill>
                <a:srgbClr val="000000"/>
              </a:solidFill>
              <a:latin typeface="Arial"/>
              <a:ea typeface="Arial"/>
              <a:cs typeface="Arial"/>
              <a:sym typeface="Arial"/>
            </a:endParaRPr>
          </a:p>
          <a:p>
            <a:pPr marL="457200" marR="0" lvl="0" indent="-304800" algn="l" rtl="0">
              <a:lnSpc>
                <a:spcPct val="100000"/>
              </a:lnSpc>
              <a:spcBef>
                <a:spcPts val="0"/>
              </a:spcBef>
              <a:spcAft>
                <a:spcPts val="0"/>
              </a:spcAft>
              <a:buClr>
                <a:srgbClr val="000000"/>
              </a:buClr>
              <a:buSzPts val="1200"/>
              <a:buFont typeface="Arial"/>
              <a:buChar char="●"/>
            </a:pPr>
            <a:r>
              <a:rPr lang="en-GB" sz="1200" b="0" i="0" u="none" strike="noStrike" cap="none">
                <a:solidFill>
                  <a:srgbClr val="000000"/>
                </a:solidFill>
                <a:latin typeface="Arial"/>
                <a:ea typeface="Arial"/>
                <a:cs typeface="Arial"/>
                <a:sym typeface="Arial"/>
              </a:rPr>
              <a:t>Housing </a:t>
            </a:r>
            <a:endParaRPr sz="1200" b="0" i="0" u="none" strike="noStrike" cap="none">
              <a:solidFill>
                <a:srgbClr val="000000"/>
              </a:solidFill>
              <a:latin typeface="Arial"/>
              <a:ea typeface="Arial"/>
              <a:cs typeface="Arial"/>
              <a:sym typeface="Arial"/>
            </a:endParaRPr>
          </a:p>
          <a:p>
            <a:pPr marL="457200" marR="0" lvl="0" indent="-304800" algn="l" rtl="0">
              <a:lnSpc>
                <a:spcPct val="100000"/>
              </a:lnSpc>
              <a:spcBef>
                <a:spcPts val="0"/>
              </a:spcBef>
              <a:spcAft>
                <a:spcPts val="0"/>
              </a:spcAft>
              <a:buClr>
                <a:srgbClr val="000000"/>
              </a:buClr>
              <a:buSzPts val="1200"/>
              <a:buFont typeface="Arial"/>
              <a:buChar char="●"/>
            </a:pPr>
            <a:r>
              <a:rPr lang="en-GB" sz="1200" b="0" i="0" u="none" strike="noStrike" cap="none">
                <a:solidFill>
                  <a:srgbClr val="000000"/>
                </a:solidFill>
                <a:latin typeface="Arial"/>
                <a:ea typeface="Arial"/>
                <a:cs typeface="Arial"/>
                <a:sym typeface="Arial"/>
              </a:rPr>
              <a:t>Environment</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12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pic>
        <p:nvPicPr>
          <p:cNvPr id="309" name="Google Shape;309;g2ee773b2950_0_196"/>
          <p:cNvPicPr preferRelativeResize="0"/>
          <p:nvPr/>
        </p:nvPicPr>
        <p:blipFill rotWithShape="1">
          <a:blip r:embed="rId6">
            <a:alphaModFix/>
          </a:blip>
          <a:srcRect l="38189" r="31276" b="23902"/>
          <a:stretch/>
        </p:blipFill>
        <p:spPr>
          <a:xfrm>
            <a:off x="3729850" y="1368925"/>
            <a:ext cx="1494900" cy="1132200"/>
          </a:xfrm>
          <a:prstGeom prst="roundRect">
            <a:avLst>
              <a:gd name="adj" fmla="val 16667"/>
            </a:avLst>
          </a:prstGeom>
          <a:noFill/>
          <a:ln w="19050" cap="flat" cmpd="sng">
            <a:solidFill>
              <a:srgbClr val="9A71B1"/>
            </a:solidFill>
            <a:prstDash val="solid"/>
            <a:round/>
            <a:headEnd type="none" w="sm" len="sm"/>
            <a:tailEnd type="none" w="sm" len="sm"/>
          </a:ln>
        </p:spPr>
      </p:pic>
      <p:sp>
        <p:nvSpPr>
          <p:cNvPr id="310" name="Google Shape;310;g2ee773b2950_0_196"/>
          <p:cNvSpPr/>
          <p:nvPr/>
        </p:nvSpPr>
        <p:spPr>
          <a:xfrm>
            <a:off x="5755570" y="1395683"/>
            <a:ext cx="2689500" cy="2774700"/>
          </a:xfrm>
          <a:prstGeom prst="roundRect">
            <a:avLst>
              <a:gd name="adj" fmla="val 16667"/>
            </a:avLst>
          </a:prstGeom>
          <a:noFill/>
          <a:ln w="9525" cap="flat" cmpd="sng">
            <a:solidFill>
              <a:srgbClr val="4A307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GB" sz="1200" b="1" i="0" u="none" strike="noStrike" cap="none">
                <a:solidFill>
                  <a:srgbClr val="000000"/>
                </a:solidFill>
                <a:latin typeface="Arial"/>
                <a:ea typeface="Arial"/>
                <a:cs typeface="Arial"/>
                <a:sym typeface="Arial"/>
              </a:rPr>
              <a:t>Councillor</a:t>
            </a:r>
            <a:endParaRPr sz="12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1200" b="0" i="0" u="none" strike="noStrike" cap="none">
                <a:solidFill>
                  <a:schemeClr val="dk1"/>
                </a:solidFill>
                <a:latin typeface="Arial"/>
                <a:ea typeface="Arial"/>
                <a:cs typeface="Arial"/>
                <a:sym typeface="Arial"/>
              </a:rPr>
              <a:t>Work in the borough council (the local authority), which oversees this and more: </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a:solidFill>
                <a:srgbClr val="000000"/>
              </a:solidFill>
              <a:latin typeface="Arial"/>
              <a:ea typeface="Arial"/>
              <a:cs typeface="Arial"/>
              <a:sym typeface="Arial"/>
            </a:endParaRPr>
          </a:p>
          <a:p>
            <a:pPr marL="457200" marR="0" lvl="0" indent="-304800" algn="l" rtl="0">
              <a:lnSpc>
                <a:spcPct val="100000"/>
              </a:lnSpc>
              <a:spcBef>
                <a:spcPts val="0"/>
              </a:spcBef>
              <a:spcAft>
                <a:spcPts val="0"/>
              </a:spcAft>
              <a:buClr>
                <a:srgbClr val="000000"/>
              </a:buClr>
              <a:buSzPts val="1200"/>
              <a:buFont typeface="Arial"/>
              <a:buChar char="●"/>
            </a:pPr>
            <a:r>
              <a:rPr lang="en-GB" sz="1200" b="0" i="0" u="none" strike="noStrike" cap="none">
                <a:solidFill>
                  <a:schemeClr val="dk1"/>
                </a:solidFill>
                <a:latin typeface="Arial"/>
                <a:ea typeface="Arial"/>
                <a:cs typeface="Arial"/>
                <a:sym typeface="Arial"/>
              </a:rPr>
              <a:t>Council tax collections </a:t>
            </a:r>
            <a:endParaRPr sz="1200" b="0" i="0" u="none" strike="noStrike" cap="none">
              <a:solidFill>
                <a:srgbClr val="000000"/>
              </a:solidFill>
              <a:latin typeface="Arial"/>
              <a:ea typeface="Arial"/>
              <a:cs typeface="Arial"/>
              <a:sym typeface="Arial"/>
            </a:endParaRPr>
          </a:p>
          <a:p>
            <a:pPr marL="457200" marR="0" lvl="0" indent="-304800" algn="l" rtl="0">
              <a:lnSpc>
                <a:spcPct val="100000"/>
              </a:lnSpc>
              <a:spcBef>
                <a:spcPts val="0"/>
              </a:spcBef>
              <a:spcAft>
                <a:spcPts val="0"/>
              </a:spcAft>
              <a:buClr>
                <a:srgbClr val="000000"/>
              </a:buClr>
              <a:buSzPts val="1200"/>
              <a:buFont typeface="Arial"/>
              <a:buChar char="●"/>
            </a:pPr>
            <a:r>
              <a:rPr lang="en-GB" sz="1200" b="0" i="0" u="none" strike="noStrike" cap="none">
                <a:solidFill>
                  <a:schemeClr val="dk1"/>
                </a:solidFill>
                <a:latin typeface="Arial"/>
                <a:ea typeface="Arial"/>
                <a:cs typeface="Arial"/>
                <a:sym typeface="Arial"/>
              </a:rPr>
              <a:t>Rubbish and recycling </a:t>
            </a:r>
            <a:endParaRPr sz="1200" b="0" i="0" u="none" strike="noStrike" cap="none">
              <a:solidFill>
                <a:srgbClr val="000000"/>
              </a:solidFill>
              <a:latin typeface="Arial"/>
              <a:ea typeface="Arial"/>
              <a:cs typeface="Arial"/>
              <a:sym typeface="Arial"/>
            </a:endParaRPr>
          </a:p>
          <a:p>
            <a:pPr marL="457200" marR="0" lvl="0" indent="-304800" algn="l" rtl="0">
              <a:lnSpc>
                <a:spcPct val="100000"/>
              </a:lnSpc>
              <a:spcBef>
                <a:spcPts val="0"/>
              </a:spcBef>
              <a:spcAft>
                <a:spcPts val="0"/>
              </a:spcAft>
              <a:buClr>
                <a:srgbClr val="000000"/>
              </a:buClr>
              <a:buSzPts val="1200"/>
              <a:buFont typeface="Arial"/>
              <a:buChar char="●"/>
            </a:pPr>
            <a:r>
              <a:rPr lang="en-GB" sz="1200" b="0" i="0" u="none" strike="noStrike" cap="none">
                <a:solidFill>
                  <a:schemeClr val="dk1"/>
                </a:solidFill>
                <a:latin typeface="Arial"/>
                <a:ea typeface="Arial"/>
                <a:cs typeface="Arial"/>
                <a:sym typeface="Arial"/>
              </a:rPr>
              <a:t>Arts and leisure services </a:t>
            </a:r>
            <a:endParaRPr sz="1200" b="0" i="0" u="none" strike="noStrike" cap="none">
              <a:solidFill>
                <a:schemeClr val="dk1"/>
              </a:solidFill>
              <a:latin typeface="Arial"/>
              <a:ea typeface="Arial"/>
              <a:cs typeface="Arial"/>
              <a:sym typeface="Arial"/>
            </a:endParaRPr>
          </a:p>
          <a:p>
            <a:pPr marL="457200" marR="0" lvl="0" indent="-304800" algn="l" rtl="0">
              <a:lnSpc>
                <a:spcPct val="100000"/>
              </a:lnSpc>
              <a:spcBef>
                <a:spcPts val="0"/>
              </a:spcBef>
              <a:spcAft>
                <a:spcPts val="0"/>
              </a:spcAft>
              <a:buClr>
                <a:srgbClr val="000000"/>
              </a:buClr>
              <a:buSzPts val="1200"/>
              <a:buFont typeface="Arial"/>
              <a:buChar char="●"/>
            </a:pPr>
            <a:r>
              <a:rPr lang="en-GB" sz="1200" b="0" i="0" u="none" strike="noStrike" cap="none">
                <a:solidFill>
                  <a:schemeClr val="dk1"/>
                </a:solidFill>
                <a:latin typeface="Arial"/>
                <a:ea typeface="Arial"/>
                <a:cs typeface="Arial"/>
                <a:sym typeface="Arial"/>
              </a:rPr>
              <a:t>Housing (borough) </a:t>
            </a:r>
            <a:endParaRPr sz="1200" b="0" i="0" u="none" strike="noStrike" cap="none">
              <a:solidFill>
                <a:schemeClr val="dk1"/>
              </a:solidFill>
              <a:latin typeface="Arial"/>
              <a:ea typeface="Arial"/>
              <a:cs typeface="Arial"/>
              <a:sym typeface="Arial"/>
            </a:endParaRPr>
          </a:p>
          <a:p>
            <a:pPr marL="457200" marR="0" lvl="0" indent="-304800" algn="l" rtl="0">
              <a:lnSpc>
                <a:spcPct val="100000"/>
              </a:lnSpc>
              <a:spcBef>
                <a:spcPts val="0"/>
              </a:spcBef>
              <a:spcAft>
                <a:spcPts val="0"/>
              </a:spcAft>
              <a:buClr>
                <a:srgbClr val="000000"/>
              </a:buClr>
              <a:buSzPts val="1200"/>
              <a:buFont typeface="Arial"/>
              <a:buChar char="●"/>
            </a:pPr>
            <a:r>
              <a:rPr lang="en-GB" sz="1200" b="0" i="0" u="none" strike="noStrike" cap="none">
                <a:solidFill>
                  <a:schemeClr val="dk1"/>
                </a:solidFill>
                <a:latin typeface="Arial"/>
                <a:ea typeface="Arial"/>
                <a:cs typeface="Arial"/>
                <a:sym typeface="Arial"/>
              </a:rPr>
              <a:t>Environment (borough)</a:t>
            </a:r>
            <a:endParaRPr sz="1200" b="0" i="0" u="none" strike="noStrike" cap="none">
              <a:solidFill>
                <a:schemeClr val="dk1"/>
              </a:solidFill>
              <a:latin typeface="Arial"/>
              <a:ea typeface="Arial"/>
              <a:cs typeface="Arial"/>
              <a:sym typeface="Arial"/>
            </a:endParaRPr>
          </a:p>
          <a:p>
            <a:pPr marL="457200" marR="0" lvl="0" indent="-304800" algn="l" rtl="0">
              <a:lnSpc>
                <a:spcPct val="100000"/>
              </a:lnSpc>
              <a:spcBef>
                <a:spcPts val="0"/>
              </a:spcBef>
              <a:spcAft>
                <a:spcPts val="0"/>
              </a:spcAft>
              <a:buClr>
                <a:srgbClr val="000000"/>
              </a:buClr>
              <a:buSzPts val="1200"/>
              <a:buFont typeface="Arial"/>
              <a:buChar char="●"/>
            </a:pPr>
            <a:r>
              <a:rPr lang="en-GB" sz="1200" b="0" i="0" u="none" strike="noStrike" cap="none">
                <a:solidFill>
                  <a:schemeClr val="dk1"/>
                </a:solidFill>
                <a:latin typeface="Arial"/>
                <a:ea typeface="Arial"/>
                <a:cs typeface="Arial"/>
                <a:sym typeface="Arial"/>
              </a:rPr>
              <a:t>Health and wellbeing </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pic>
        <p:nvPicPr>
          <p:cNvPr id="311" name="Google Shape;311;g2ee773b2950_0_196"/>
          <p:cNvPicPr preferRelativeResize="0"/>
          <p:nvPr/>
        </p:nvPicPr>
        <p:blipFill rotWithShape="1">
          <a:blip r:embed="rId7">
            <a:alphaModFix/>
          </a:blip>
          <a:srcRect/>
          <a:stretch/>
        </p:blipFill>
        <p:spPr>
          <a:xfrm>
            <a:off x="3614978" y="2610350"/>
            <a:ext cx="1724625" cy="17246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5"/>
        <p:cNvGrpSpPr/>
        <p:nvPr/>
      </p:nvGrpSpPr>
      <p:grpSpPr>
        <a:xfrm>
          <a:off x="0" y="0"/>
          <a:ext cx="0" cy="0"/>
          <a:chOff x="0" y="0"/>
          <a:chExt cx="0" cy="0"/>
        </a:xfrm>
      </p:grpSpPr>
      <p:sp>
        <p:nvSpPr>
          <p:cNvPr id="316" name="Google Shape;316;p16"/>
          <p:cNvSpPr/>
          <p:nvPr/>
        </p:nvSpPr>
        <p:spPr>
          <a:xfrm>
            <a:off x="509500" y="849450"/>
            <a:ext cx="8157000" cy="718800"/>
          </a:xfrm>
          <a:prstGeom prst="roundRect">
            <a:avLst>
              <a:gd name="adj" fmla="val 16667"/>
            </a:avLst>
          </a:prstGeom>
          <a:solidFill>
            <a:srgbClr val="02304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chemeClr val="lt1"/>
                </a:solidFill>
                <a:latin typeface="Arial"/>
                <a:ea typeface="Arial"/>
                <a:cs typeface="Arial"/>
                <a:sym typeface="Arial"/>
              </a:rPr>
              <a:t>How can you continue to have your voice heard by representatives beyond an election?</a:t>
            </a:r>
            <a:endParaRPr sz="1400" b="1" i="0" u="none" strike="noStrike" cap="none">
              <a:solidFill>
                <a:schemeClr val="lt1"/>
              </a:solidFill>
              <a:latin typeface="Montserrat"/>
              <a:ea typeface="Montserrat"/>
              <a:cs typeface="Montserrat"/>
              <a:sym typeface="Montserrat"/>
            </a:endParaRPr>
          </a:p>
        </p:txBody>
      </p:sp>
      <p:pic>
        <p:nvPicPr>
          <p:cNvPr id="317" name="Google Shape;317;p16"/>
          <p:cNvPicPr preferRelativeResize="0"/>
          <p:nvPr/>
        </p:nvPicPr>
        <p:blipFill rotWithShape="1">
          <a:blip r:embed="rId3">
            <a:alphaModFix/>
          </a:blip>
          <a:srcRect/>
          <a:stretch/>
        </p:blipFill>
        <p:spPr>
          <a:xfrm>
            <a:off x="7511000" y="4141775"/>
            <a:ext cx="1217475" cy="1217475"/>
          </a:xfrm>
          <a:prstGeom prst="rect">
            <a:avLst/>
          </a:prstGeom>
          <a:noFill/>
          <a:ln>
            <a:noFill/>
          </a:ln>
        </p:spPr>
      </p:pic>
      <p:pic>
        <p:nvPicPr>
          <p:cNvPr id="318" name="Google Shape;318;p16"/>
          <p:cNvPicPr preferRelativeResize="0"/>
          <p:nvPr/>
        </p:nvPicPr>
        <p:blipFill rotWithShape="1">
          <a:blip r:embed="rId4">
            <a:alphaModFix/>
          </a:blip>
          <a:srcRect/>
          <a:stretch/>
        </p:blipFill>
        <p:spPr>
          <a:xfrm>
            <a:off x="509500" y="4441988"/>
            <a:ext cx="1480269" cy="506676"/>
          </a:xfrm>
          <a:prstGeom prst="rect">
            <a:avLst/>
          </a:prstGeom>
          <a:noFill/>
          <a:ln>
            <a:noFill/>
          </a:ln>
        </p:spPr>
      </p:pic>
      <p:cxnSp>
        <p:nvCxnSpPr>
          <p:cNvPr id="319" name="Google Shape;319;p16"/>
          <p:cNvCxnSpPr/>
          <p:nvPr/>
        </p:nvCxnSpPr>
        <p:spPr>
          <a:xfrm rot="10800000" flipH="1">
            <a:off x="457750" y="699350"/>
            <a:ext cx="8208900" cy="23700"/>
          </a:xfrm>
          <a:prstGeom prst="straightConnector1">
            <a:avLst/>
          </a:prstGeom>
          <a:noFill/>
          <a:ln w="9525" cap="flat" cmpd="sng">
            <a:solidFill>
              <a:schemeClr val="dk2"/>
            </a:solidFill>
            <a:prstDash val="solid"/>
            <a:round/>
            <a:headEnd type="none" w="sm" len="sm"/>
            <a:tailEnd type="none" w="sm" len="sm"/>
          </a:ln>
        </p:spPr>
      </p:cxnSp>
      <p:cxnSp>
        <p:nvCxnSpPr>
          <p:cNvPr id="320" name="Google Shape;320;p16"/>
          <p:cNvCxnSpPr/>
          <p:nvPr/>
        </p:nvCxnSpPr>
        <p:spPr>
          <a:xfrm rot="10800000" flipH="1">
            <a:off x="312400" y="4333050"/>
            <a:ext cx="8208900" cy="23700"/>
          </a:xfrm>
          <a:prstGeom prst="straightConnector1">
            <a:avLst/>
          </a:prstGeom>
          <a:noFill/>
          <a:ln w="9525" cap="flat" cmpd="sng">
            <a:solidFill>
              <a:schemeClr val="dk2"/>
            </a:solidFill>
            <a:prstDash val="solid"/>
            <a:round/>
            <a:headEnd type="none" w="sm" len="sm"/>
            <a:tailEnd type="none" w="sm" len="sm"/>
          </a:ln>
        </p:spPr>
      </p:cxnSp>
      <p:pic>
        <p:nvPicPr>
          <p:cNvPr id="321" name="Google Shape;321;p16"/>
          <p:cNvPicPr preferRelativeResize="0"/>
          <p:nvPr/>
        </p:nvPicPr>
        <p:blipFill rotWithShape="1">
          <a:blip r:embed="rId5">
            <a:alphaModFix/>
          </a:blip>
          <a:srcRect/>
          <a:stretch/>
        </p:blipFill>
        <p:spPr>
          <a:xfrm>
            <a:off x="2661938" y="214125"/>
            <a:ext cx="3820125" cy="280150"/>
          </a:xfrm>
          <a:prstGeom prst="rect">
            <a:avLst/>
          </a:prstGeom>
          <a:noFill/>
          <a:ln>
            <a:noFill/>
          </a:ln>
        </p:spPr>
      </p:pic>
      <p:sp>
        <p:nvSpPr>
          <p:cNvPr id="322" name="Google Shape;322;p16"/>
          <p:cNvSpPr/>
          <p:nvPr/>
        </p:nvSpPr>
        <p:spPr>
          <a:xfrm>
            <a:off x="457750" y="1742900"/>
            <a:ext cx="3727800" cy="2526900"/>
          </a:xfrm>
          <a:prstGeom prst="roundRect">
            <a:avLst>
              <a:gd name="adj" fmla="val 9649"/>
            </a:avLst>
          </a:prstGeom>
          <a:solidFill>
            <a:srgbClr val="219EBC"/>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a:solidFill>
                  <a:schemeClr val="lt1"/>
                </a:solidFill>
                <a:latin typeface="Arial"/>
                <a:ea typeface="Arial"/>
                <a:cs typeface="Arial"/>
                <a:sym typeface="Arial"/>
              </a:rPr>
              <a:t>Engage with them by: </a:t>
            </a:r>
            <a:endParaRPr sz="1600" b="1"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chemeClr val="lt1"/>
              </a:solidFill>
              <a:latin typeface="Arial"/>
              <a:ea typeface="Arial"/>
              <a:cs typeface="Arial"/>
              <a:sym typeface="Arial"/>
            </a:endParaRPr>
          </a:p>
          <a:p>
            <a:pPr marL="457200" marR="0" lvl="0" indent="-311150" algn="l" rtl="0">
              <a:lnSpc>
                <a:spcPct val="100000"/>
              </a:lnSpc>
              <a:spcBef>
                <a:spcPts val="0"/>
              </a:spcBef>
              <a:spcAft>
                <a:spcPts val="0"/>
              </a:spcAft>
              <a:buClr>
                <a:schemeClr val="lt1"/>
              </a:buClr>
              <a:buSzPts val="1300"/>
              <a:buFont typeface="Arial"/>
              <a:buChar char="●"/>
            </a:pPr>
            <a:r>
              <a:rPr lang="en-GB" sz="1300" b="1" i="0" u="none" strike="noStrike" cap="none">
                <a:solidFill>
                  <a:schemeClr val="lt1"/>
                </a:solidFill>
                <a:latin typeface="Arial"/>
                <a:ea typeface="Arial"/>
                <a:cs typeface="Arial"/>
                <a:sym typeface="Arial"/>
              </a:rPr>
              <a:t>Writing to them – the </a:t>
            </a:r>
            <a:r>
              <a:rPr lang="en-GB" sz="1300" b="0" i="0" u="none" strike="noStrike" cap="none">
                <a:solidFill>
                  <a:schemeClr val="lt1"/>
                </a:solidFill>
                <a:latin typeface="Arial"/>
                <a:ea typeface="Arial"/>
                <a:cs typeface="Arial"/>
                <a:sym typeface="Arial"/>
              </a:rPr>
              <a:t>emails and addresses are publicly available </a:t>
            </a:r>
            <a:endParaRPr sz="1300" b="0" i="0" u="none" strike="noStrike" cap="none">
              <a:solidFill>
                <a:schemeClr val="lt1"/>
              </a:solidFill>
              <a:latin typeface="Arial"/>
              <a:ea typeface="Arial"/>
              <a:cs typeface="Arial"/>
              <a:sym typeface="Arial"/>
            </a:endParaRPr>
          </a:p>
          <a:p>
            <a:pPr marL="457200" marR="0" lvl="0" indent="-311150" algn="l" rtl="0">
              <a:lnSpc>
                <a:spcPct val="100000"/>
              </a:lnSpc>
              <a:spcBef>
                <a:spcPts val="0"/>
              </a:spcBef>
              <a:spcAft>
                <a:spcPts val="0"/>
              </a:spcAft>
              <a:buClr>
                <a:schemeClr val="lt1"/>
              </a:buClr>
              <a:buSzPts val="1300"/>
              <a:buFont typeface="Arial"/>
              <a:buChar char="●"/>
            </a:pPr>
            <a:r>
              <a:rPr lang="en-GB" sz="1300" b="1" i="0" u="none" strike="noStrike" cap="none">
                <a:solidFill>
                  <a:schemeClr val="lt1"/>
                </a:solidFill>
                <a:latin typeface="Arial"/>
                <a:ea typeface="Arial"/>
                <a:cs typeface="Arial"/>
                <a:sym typeface="Arial"/>
              </a:rPr>
              <a:t>Talking to them - </a:t>
            </a:r>
            <a:r>
              <a:rPr lang="en-GB" sz="1300" b="0" i="0" u="none" strike="noStrike" cap="none">
                <a:solidFill>
                  <a:schemeClr val="lt1"/>
                </a:solidFill>
                <a:latin typeface="Arial"/>
                <a:ea typeface="Arial"/>
                <a:cs typeface="Arial"/>
                <a:sym typeface="Arial"/>
              </a:rPr>
              <a:t>MPs often have surgery hours where you can meet them and discuss issues that matter to you </a:t>
            </a:r>
            <a:endParaRPr sz="1300" b="0" i="0" u="none" strike="noStrike" cap="none">
              <a:solidFill>
                <a:schemeClr val="lt1"/>
              </a:solidFill>
              <a:latin typeface="Arial"/>
              <a:ea typeface="Arial"/>
              <a:cs typeface="Arial"/>
              <a:sym typeface="Arial"/>
            </a:endParaRPr>
          </a:p>
          <a:p>
            <a:pPr marL="457200" marR="0" lvl="0" indent="-311150" algn="l" rtl="0">
              <a:lnSpc>
                <a:spcPct val="100000"/>
              </a:lnSpc>
              <a:spcBef>
                <a:spcPts val="0"/>
              </a:spcBef>
              <a:spcAft>
                <a:spcPts val="0"/>
              </a:spcAft>
              <a:buClr>
                <a:schemeClr val="lt1"/>
              </a:buClr>
              <a:buSzPts val="1300"/>
              <a:buFont typeface="Arial"/>
              <a:buChar char="●"/>
            </a:pPr>
            <a:r>
              <a:rPr lang="en-GB" sz="1300" b="1" i="0" u="none" strike="noStrike" cap="none">
                <a:solidFill>
                  <a:schemeClr val="lt1"/>
                </a:solidFill>
                <a:latin typeface="Arial"/>
                <a:ea typeface="Arial"/>
                <a:cs typeface="Arial"/>
                <a:sym typeface="Arial"/>
              </a:rPr>
              <a:t>Following their record</a:t>
            </a:r>
            <a:r>
              <a:rPr lang="en-GB" sz="1300" b="0" i="0" u="none" strike="noStrike" cap="none">
                <a:solidFill>
                  <a:schemeClr val="lt1"/>
                </a:solidFill>
                <a:latin typeface="Arial"/>
                <a:ea typeface="Arial"/>
                <a:cs typeface="Arial"/>
                <a:sym typeface="Arial"/>
              </a:rPr>
              <a:t> – the voting records of your representatives are publicly available </a:t>
            </a:r>
            <a:endParaRPr sz="1300" b="0" i="0" u="none" strike="noStrike" cap="none">
              <a:solidFill>
                <a:schemeClr val="lt1"/>
              </a:solidFill>
              <a:latin typeface="Arial"/>
              <a:ea typeface="Arial"/>
              <a:cs typeface="Arial"/>
              <a:sym typeface="Arial"/>
            </a:endParaRPr>
          </a:p>
        </p:txBody>
      </p:sp>
      <p:sp>
        <p:nvSpPr>
          <p:cNvPr id="323" name="Google Shape;323;p16"/>
          <p:cNvSpPr/>
          <p:nvPr/>
        </p:nvSpPr>
        <p:spPr>
          <a:xfrm>
            <a:off x="4413825" y="1742900"/>
            <a:ext cx="4252800" cy="1052100"/>
          </a:xfrm>
          <a:prstGeom prst="roundRect">
            <a:avLst>
              <a:gd name="adj" fmla="val 16667"/>
            </a:avLst>
          </a:prstGeom>
          <a:noFill/>
          <a:ln w="9525" cap="flat" cmpd="sng">
            <a:solidFill>
              <a:srgbClr val="02304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Arial"/>
                <a:ea typeface="Arial"/>
                <a:cs typeface="Arial"/>
                <a:sym typeface="Arial"/>
              </a:rPr>
              <a:t>Find out who represents you: </a:t>
            </a:r>
            <a:endParaRPr sz="14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chemeClr val="dk1"/>
                </a:solidFill>
                <a:latin typeface="Arial"/>
                <a:ea typeface="Arial"/>
                <a:cs typeface="Arial"/>
                <a:sym typeface="Arial"/>
              </a:rPr>
              <a:t>MP - </a:t>
            </a:r>
            <a:r>
              <a:rPr lang="en-GB" sz="1400" b="0" i="0" u="sng" strike="noStrike" cap="none">
                <a:solidFill>
                  <a:schemeClr val="hlink"/>
                </a:solidFill>
                <a:latin typeface="Arial"/>
                <a:ea typeface="Arial"/>
                <a:cs typeface="Arial"/>
                <a:sym typeface="Arial"/>
                <a:hlinkClick r:id="rId6"/>
              </a:rPr>
              <a:t>members.parliament.uk</a:t>
            </a:r>
            <a:r>
              <a:rPr lang="en-GB" sz="1400" b="0" i="0" u="none" strike="noStrike" cap="none">
                <a:solidFill>
                  <a:schemeClr val="dk1"/>
                </a:solidFill>
                <a:latin typeface="Arial"/>
                <a:ea typeface="Arial"/>
                <a:cs typeface="Arial"/>
                <a:sym typeface="Arial"/>
              </a:rPr>
              <a:t> </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chemeClr val="dk1"/>
                </a:solidFill>
                <a:latin typeface="Arial"/>
                <a:ea typeface="Arial"/>
                <a:cs typeface="Arial"/>
                <a:sym typeface="Arial"/>
              </a:rPr>
              <a:t>Mayor of London - </a:t>
            </a:r>
            <a:r>
              <a:rPr lang="en-GB" sz="1400" b="0" i="0" u="sng" strike="noStrike" cap="none">
                <a:solidFill>
                  <a:schemeClr val="hlink"/>
                </a:solidFill>
                <a:latin typeface="Arial"/>
                <a:ea typeface="Arial"/>
                <a:cs typeface="Arial"/>
                <a:sym typeface="Arial"/>
                <a:hlinkClick r:id="rId7"/>
              </a:rPr>
              <a:t>london.gov</a:t>
            </a:r>
            <a:r>
              <a:rPr lang="en-GB" sz="1400" b="0" i="0" u="sng" strike="noStrike" cap="none">
                <a:solidFill>
                  <a:schemeClr val="hlink"/>
                </a:solidFill>
                <a:latin typeface="Arial"/>
                <a:ea typeface="Arial"/>
                <a:cs typeface="Arial"/>
                <a:sym typeface="Arial"/>
              </a:rPr>
              <a:t>.uk</a:t>
            </a:r>
            <a:endParaRPr sz="1400" b="0" i="0" u="none" strike="noStrike" cap="none">
              <a:solidFill>
                <a:schemeClr val="hlink"/>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chemeClr val="dk1"/>
                </a:solidFill>
                <a:latin typeface="Arial"/>
                <a:ea typeface="Arial"/>
                <a:cs typeface="Arial"/>
                <a:sym typeface="Arial"/>
              </a:rPr>
              <a:t>London Assembly - </a:t>
            </a:r>
            <a:r>
              <a:rPr lang="en-GB" sz="1400" b="0" i="0" u="sng" strike="noStrike" cap="none">
                <a:solidFill>
                  <a:schemeClr val="hlink"/>
                </a:solidFill>
                <a:latin typeface="Arial"/>
                <a:ea typeface="Arial"/>
                <a:cs typeface="Arial"/>
                <a:sym typeface="Arial"/>
                <a:hlinkClick r:id="rId8"/>
              </a:rPr>
              <a:t>london.gov</a:t>
            </a:r>
            <a:r>
              <a:rPr lang="en-GB" sz="1400" b="0" i="0" u="sng" strike="noStrike" cap="none">
                <a:solidFill>
                  <a:schemeClr val="hlink"/>
                </a:solidFill>
                <a:latin typeface="Arial"/>
                <a:ea typeface="Arial"/>
                <a:cs typeface="Arial"/>
                <a:sym typeface="Arial"/>
              </a:rPr>
              <a:t>.uk</a:t>
            </a:r>
            <a:endParaRPr sz="1400" b="0" i="0" u="none" strike="noStrike" cap="none">
              <a:solidFill>
                <a:schemeClr val="hlink"/>
              </a:solidFill>
              <a:latin typeface="Arial"/>
              <a:ea typeface="Arial"/>
              <a:cs typeface="Arial"/>
              <a:sym typeface="Arial"/>
            </a:endParaRPr>
          </a:p>
          <a:p>
            <a:pPr marL="0" marR="0" lvl="0" indent="0" algn="l"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Local councillor - </a:t>
            </a:r>
            <a:r>
              <a:rPr lang="en-GB" sz="1400" b="0" i="0" u="sng" strike="noStrike" cap="none">
                <a:solidFill>
                  <a:schemeClr val="hlink"/>
                </a:solidFill>
                <a:latin typeface="Arial"/>
                <a:ea typeface="Arial"/>
                <a:cs typeface="Arial"/>
                <a:sym typeface="Arial"/>
                <a:hlinkClick r:id="rId9"/>
              </a:rPr>
              <a:t>gov.uk</a:t>
            </a:r>
            <a:r>
              <a:rPr lang="en-GB" sz="1400" b="0" i="0" u="none" strike="noStrike" cap="none">
                <a:solidFill>
                  <a:srgbClr val="000000"/>
                </a:solidFill>
                <a:latin typeface="Arial"/>
                <a:ea typeface="Arial"/>
                <a:cs typeface="Arial"/>
                <a:sym typeface="Arial"/>
              </a:rPr>
              <a:t> </a:t>
            </a:r>
            <a:r>
              <a:rPr lang="en-GB" sz="1400" b="0" i="0" u="none" strike="noStrike" cap="none">
                <a:solidFill>
                  <a:schemeClr val="dk1"/>
                </a:solidFill>
                <a:latin typeface="Arial"/>
                <a:ea typeface="Arial"/>
                <a:cs typeface="Arial"/>
                <a:sym typeface="Arial"/>
              </a:rPr>
              <a:t> </a:t>
            </a:r>
            <a:endParaRPr sz="1400" b="0" i="0" u="none" strike="noStrike" cap="none">
              <a:solidFill>
                <a:schemeClr val="dk1"/>
              </a:solidFill>
              <a:latin typeface="Arial"/>
              <a:ea typeface="Arial"/>
              <a:cs typeface="Arial"/>
              <a:sym typeface="Arial"/>
            </a:endParaRPr>
          </a:p>
        </p:txBody>
      </p:sp>
      <p:sp>
        <p:nvSpPr>
          <p:cNvPr id="324" name="Google Shape;324;p16"/>
          <p:cNvSpPr/>
          <p:nvPr/>
        </p:nvSpPr>
        <p:spPr>
          <a:xfrm>
            <a:off x="4413850" y="2922975"/>
            <a:ext cx="4252800" cy="448800"/>
          </a:xfrm>
          <a:prstGeom prst="roundRect">
            <a:avLst>
              <a:gd name="adj" fmla="val 16667"/>
            </a:avLst>
          </a:prstGeom>
          <a:noFill/>
          <a:ln w="9525" cap="flat" cmpd="sng">
            <a:solidFill>
              <a:srgbClr val="02304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GB" sz="1400" b="1" i="0" u="none" strike="noStrike" cap="none">
                <a:solidFill>
                  <a:schemeClr val="dk1"/>
                </a:solidFill>
                <a:latin typeface="Arial"/>
                <a:ea typeface="Arial"/>
                <a:cs typeface="Arial"/>
                <a:sym typeface="Arial"/>
              </a:rPr>
              <a:t>Find your representatives’ contact details: </a:t>
            </a:r>
            <a:r>
              <a:rPr lang="en-GB" sz="1400" b="0" i="0" u="sng" strike="noStrike" cap="none">
                <a:solidFill>
                  <a:srgbClr val="0097A7"/>
                </a:solidFill>
                <a:latin typeface="Arial"/>
                <a:ea typeface="Arial"/>
                <a:cs typeface="Arial"/>
                <a:sym typeface="Arial"/>
                <a:hlinkClick r:id="rId10">
                  <a:extLst>
                    <a:ext uri="{A12FA001-AC4F-418D-AE19-62706E023703}">
                      <ahyp:hlinkClr xmlns:ahyp="http://schemas.microsoft.com/office/drawing/2018/hyperlinkcolor" val="tx"/>
                    </a:ext>
                  </a:extLst>
                </a:hlinkClick>
              </a:rPr>
              <a:t>www.</a:t>
            </a:r>
            <a:r>
              <a:rPr lang="en-GB" sz="1400" b="0" i="0" u="sng" strike="noStrike" cap="none">
                <a:solidFill>
                  <a:schemeClr val="hlink"/>
                </a:solidFill>
                <a:latin typeface="Arial"/>
                <a:ea typeface="Arial"/>
                <a:cs typeface="Arial"/>
                <a:sym typeface="Arial"/>
                <a:hlinkClick r:id="rId10"/>
              </a:rPr>
              <a:t>writetothem.com</a:t>
            </a:r>
            <a:r>
              <a:rPr lang="en-GB" sz="1400" b="0" i="0" u="none" strike="noStrike" cap="none">
                <a:solidFill>
                  <a:schemeClr val="dk1"/>
                </a:solidFill>
                <a:latin typeface="Arial"/>
                <a:ea typeface="Arial"/>
                <a:cs typeface="Arial"/>
                <a:sym typeface="Arial"/>
              </a:rPr>
              <a:t> </a:t>
            </a:r>
            <a:endParaRPr sz="1400" b="0" i="0" u="none" strike="noStrike" cap="none">
              <a:solidFill>
                <a:schemeClr val="dk1"/>
              </a:solidFill>
              <a:latin typeface="Arial"/>
              <a:ea typeface="Arial"/>
              <a:cs typeface="Arial"/>
              <a:sym typeface="Arial"/>
            </a:endParaRPr>
          </a:p>
        </p:txBody>
      </p:sp>
      <p:sp>
        <p:nvSpPr>
          <p:cNvPr id="325" name="Google Shape;325;p16"/>
          <p:cNvSpPr/>
          <p:nvPr/>
        </p:nvSpPr>
        <p:spPr>
          <a:xfrm>
            <a:off x="4413850" y="3499700"/>
            <a:ext cx="4252800" cy="718800"/>
          </a:xfrm>
          <a:prstGeom prst="roundRect">
            <a:avLst>
              <a:gd name="adj" fmla="val 16667"/>
            </a:avLst>
          </a:prstGeom>
          <a:noFill/>
          <a:ln w="9525" cap="flat" cmpd="sng">
            <a:solidFill>
              <a:srgbClr val="02304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Arial"/>
                <a:ea typeface="Arial"/>
                <a:cs typeface="Arial"/>
                <a:sym typeface="Arial"/>
              </a:rPr>
              <a:t>Follow what is being said &amp; voted for in parliament: </a:t>
            </a:r>
            <a:endParaRPr sz="14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1400" b="0" i="0" u="sng" strike="noStrike" cap="none">
                <a:solidFill>
                  <a:schemeClr val="hlink"/>
                </a:solidFill>
                <a:latin typeface="Arial"/>
                <a:ea typeface="Arial"/>
                <a:cs typeface="Arial"/>
                <a:sym typeface="Arial"/>
              </a:rPr>
              <a:t>hansard.parliament.uk</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6"/>
        <p:cNvGrpSpPr/>
        <p:nvPr/>
      </p:nvGrpSpPr>
      <p:grpSpPr>
        <a:xfrm>
          <a:off x="0" y="0"/>
          <a:ext cx="0" cy="0"/>
          <a:chOff x="0" y="0"/>
          <a:chExt cx="0" cy="0"/>
        </a:xfrm>
      </p:grpSpPr>
      <p:sp>
        <p:nvSpPr>
          <p:cNvPr id="67" name="Google Shape;67;g2ee773b2950_0_12"/>
          <p:cNvSpPr/>
          <p:nvPr/>
        </p:nvSpPr>
        <p:spPr>
          <a:xfrm>
            <a:off x="412750" y="1020850"/>
            <a:ext cx="8005500" cy="3120900"/>
          </a:xfrm>
          <a:prstGeom prst="roundRect">
            <a:avLst>
              <a:gd name="adj" fmla="val 4078"/>
            </a:avLst>
          </a:prstGeom>
          <a:noFill/>
          <a:ln w="9525" cap="flat" cmpd="sng">
            <a:solidFill>
              <a:srgbClr val="02304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50000"/>
              </a:lnSpc>
              <a:spcBef>
                <a:spcPts val="400"/>
              </a:spcBef>
              <a:spcAft>
                <a:spcPts val="1000"/>
              </a:spcAft>
              <a:buClr>
                <a:srgbClr val="000000"/>
              </a:buClr>
              <a:buSzPts val="1400"/>
              <a:buFont typeface="Arial"/>
              <a:buNone/>
            </a:pPr>
            <a:endParaRPr sz="1400" b="0" i="0" u="none" strike="noStrike" cap="none">
              <a:solidFill>
                <a:srgbClr val="FFFFFF"/>
              </a:solidFill>
              <a:latin typeface="Montserrat"/>
              <a:ea typeface="Montserrat"/>
              <a:cs typeface="Montserrat"/>
              <a:sym typeface="Montserrat"/>
            </a:endParaRPr>
          </a:p>
        </p:txBody>
      </p:sp>
      <p:pic>
        <p:nvPicPr>
          <p:cNvPr id="68" name="Google Shape;68;g2ee773b2950_0_12"/>
          <p:cNvPicPr preferRelativeResize="0"/>
          <p:nvPr/>
        </p:nvPicPr>
        <p:blipFill rotWithShape="1">
          <a:blip r:embed="rId3">
            <a:alphaModFix/>
          </a:blip>
          <a:srcRect/>
          <a:stretch/>
        </p:blipFill>
        <p:spPr>
          <a:xfrm>
            <a:off x="7511000" y="4141775"/>
            <a:ext cx="1217475" cy="1217475"/>
          </a:xfrm>
          <a:prstGeom prst="rect">
            <a:avLst/>
          </a:prstGeom>
          <a:noFill/>
          <a:ln>
            <a:noFill/>
          </a:ln>
        </p:spPr>
      </p:pic>
      <p:pic>
        <p:nvPicPr>
          <p:cNvPr id="69" name="Google Shape;69;g2ee773b2950_0_12"/>
          <p:cNvPicPr preferRelativeResize="0"/>
          <p:nvPr/>
        </p:nvPicPr>
        <p:blipFill rotWithShape="1">
          <a:blip r:embed="rId4">
            <a:alphaModFix/>
          </a:blip>
          <a:srcRect/>
          <a:stretch/>
        </p:blipFill>
        <p:spPr>
          <a:xfrm>
            <a:off x="509500" y="4441988"/>
            <a:ext cx="1480269" cy="506676"/>
          </a:xfrm>
          <a:prstGeom prst="rect">
            <a:avLst/>
          </a:prstGeom>
          <a:noFill/>
          <a:ln>
            <a:noFill/>
          </a:ln>
        </p:spPr>
      </p:pic>
      <p:cxnSp>
        <p:nvCxnSpPr>
          <p:cNvPr id="70" name="Google Shape;70;g2ee773b2950_0_12"/>
          <p:cNvCxnSpPr/>
          <p:nvPr/>
        </p:nvCxnSpPr>
        <p:spPr>
          <a:xfrm rot="10800000" flipH="1">
            <a:off x="457750" y="699350"/>
            <a:ext cx="8208900" cy="23700"/>
          </a:xfrm>
          <a:prstGeom prst="straightConnector1">
            <a:avLst/>
          </a:prstGeom>
          <a:noFill/>
          <a:ln w="9525" cap="flat" cmpd="sng">
            <a:solidFill>
              <a:schemeClr val="dk2"/>
            </a:solidFill>
            <a:prstDash val="solid"/>
            <a:round/>
            <a:headEnd type="none" w="sm" len="sm"/>
            <a:tailEnd type="none" w="sm" len="sm"/>
          </a:ln>
        </p:spPr>
      </p:cxnSp>
      <p:cxnSp>
        <p:nvCxnSpPr>
          <p:cNvPr id="71" name="Google Shape;71;g2ee773b2950_0_12"/>
          <p:cNvCxnSpPr/>
          <p:nvPr/>
        </p:nvCxnSpPr>
        <p:spPr>
          <a:xfrm rot="10800000" flipH="1">
            <a:off x="312400" y="4333050"/>
            <a:ext cx="8208900" cy="23700"/>
          </a:xfrm>
          <a:prstGeom prst="straightConnector1">
            <a:avLst/>
          </a:prstGeom>
          <a:noFill/>
          <a:ln w="9525" cap="flat" cmpd="sng">
            <a:solidFill>
              <a:schemeClr val="dk2"/>
            </a:solidFill>
            <a:prstDash val="solid"/>
            <a:round/>
            <a:headEnd type="none" w="sm" len="sm"/>
            <a:tailEnd type="none" w="sm" len="sm"/>
          </a:ln>
        </p:spPr>
      </p:cxnSp>
      <p:pic>
        <p:nvPicPr>
          <p:cNvPr id="72" name="Google Shape;72;g2ee773b2950_0_12"/>
          <p:cNvPicPr preferRelativeResize="0"/>
          <p:nvPr/>
        </p:nvPicPr>
        <p:blipFill rotWithShape="1">
          <a:blip r:embed="rId5">
            <a:alphaModFix/>
          </a:blip>
          <a:srcRect/>
          <a:stretch/>
        </p:blipFill>
        <p:spPr>
          <a:xfrm>
            <a:off x="2661938" y="214125"/>
            <a:ext cx="3820125" cy="280150"/>
          </a:xfrm>
          <a:prstGeom prst="rect">
            <a:avLst/>
          </a:prstGeom>
          <a:noFill/>
          <a:ln>
            <a:noFill/>
          </a:ln>
        </p:spPr>
      </p:pic>
      <p:sp>
        <p:nvSpPr>
          <p:cNvPr id="73" name="Google Shape;73;g2ee773b2950_0_12"/>
          <p:cNvSpPr txBox="1"/>
          <p:nvPr/>
        </p:nvSpPr>
        <p:spPr>
          <a:xfrm>
            <a:off x="457750" y="1021000"/>
            <a:ext cx="8063400" cy="3017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900"/>
              <a:buFont typeface="Arial"/>
              <a:buNone/>
            </a:pPr>
            <a:r>
              <a:rPr lang="en-GB" sz="1900" b="1" i="0" u="none" strike="noStrike" cap="none">
                <a:solidFill>
                  <a:schemeClr val="dk1"/>
                </a:solidFill>
                <a:latin typeface="Arial"/>
                <a:ea typeface="Arial"/>
                <a:cs typeface="Arial"/>
                <a:sym typeface="Arial"/>
              </a:rPr>
              <a:t>In this session we will explore the following questions: </a:t>
            </a:r>
            <a:endParaRPr sz="19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a:p>
            <a:pPr marL="457200" marR="0" lvl="0" indent="-317500" algn="l" rtl="0">
              <a:lnSpc>
                <a:spcPct val="100000"/>
              </a:lnSpc>
              <a:spcBef>
                <a:spcPts val="0"/>
              </a:spcBef>
              <a:spcAft>
                <a:spcPts val="0"/>
              </a:spcAft>
              <a:buClr>
                <a:schemeClr val="dk1"/>
              </a:buClr>
              <a:buSzPts val="1400"/>
              <a:buFont typeface="Arial"/>
              <a:buChar char="●"/>
            </a:pPr>
            <a:r>
              <a:rPr lang="en-GB" sz="1400" b="0" i="0" u="none" strike="noStrike" cap="none">
                <a:solidFill>
                  <a:schemeClr val="dk1"/>
                </a:solidFill>
                <a:latin typeface="Arial"/>
                <a:ea typeface="Arial"/>
                <a:cs typeface="Arial"/>
                <a:sym typeface="Arial"/>
              </a:rPr>
              <a:t>Why is it </a:t>
            </a:r>
            <a:r>
              <a:rPr lang="en-GB" sz="1400" b="1" i="0" u="none" strike="noStrike" cap="none">
                <a:solidFill>
                  <a:schemeClr val="dk1"/>
                </a:solidFill>
                <a:latin typeface="Arial"/>
                <a:ea typeface="Arial"/>
                <a:cs typeface="Arial"/>
                <a:sym typeface="Arial"/>
              </a:rPr>
              <a:t>important</a:t>
            </a:r>
            <a:r>
              <a:rPr lang="en-GB" sz="1400" b="0" i="0" u="none" strike="noStrike" cap="none">
                <a:solidFill>
                  <a:schemeClr val="dk1"/>
                </a:solidFill>
                <a:latin typeface="Arial"/>
                <a:ea typeface="Arial"/>
                <a:cs typeface="Arial"/>
                <a:sym typeface="Arial"/>
              </a:rPr>
              <a:t> to know your </a:t>
            </a:r>
            <a:r>
              <a:rPr lang="en-GB" sz="1400" b="1" i="0" u="none" strike="noStrike" cap="none">
                <a:solidFill>
                  <a:schemeClr val="dk1"/>
                </a:solidFill>
                <a:latin typeface="Arial"/>
                <a:ea typeface="Arial"/>
                <a:cs typeface="Arial"/>
                <a:sym typeface="Arial"/>
              </a:rPr>
              <a:t>civic and democratic rights</a:t>
            </a:r>
            <a:r>
              <a:rPr lang="en-GB" sz="1400" b="0" i="0" u="none" strike="noStrike" cap="none">
                <a:solidFill>
                  <a:schemeClr val="dk1"/>
                </a:solidFill>
                <a:latin typeface="Arial"/>
                <a:ea typeface="Arial"/>
                <a:cs typeface="Arial"/>
                <a:sym typeface="Arial"/>
              </a:rPr>
              <a:t>?</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457200" marR="0" lvl="0" indent="-317500" algn="l" rtl="0">
              <a:lnSpc>
                <a:spcPct val="100000"/>
              </a:lnSpc>
              <a:spcBef>
                <a:spcPts val="0"/>
              </a:spcBef>
              <a:spcAft>
                <a:spcPts val="0"/>
              </a:spcAft>
              <a:buClr>
                <a:schemeClr val="dk1"/>
              </a:buClr>
              <a:buSzPts val="1400"/>
              <a:buFont typeface="Arial"/>
              <a:buChar char="●"/>
            </a:pPr>
            <a:r>
              <a:rPr lang="en-GB" sz="1400" b="0" i="0" u="none" strike="noStrike" cap="none">
                <a:solidFill>
                  <a:schemeClr val="dk1"/>
                </a:solidFill>
                <a:latin typeface="Arial"/>
                <a:ea typeface="Arial"/>
                <a:cs typeface="Arial"/>
                <a:sym typeface="Arial"/>
              </a:rPr>
              <a:t>What is the </a:t>
            </a:r>
            <a:r>
              <a:rPr lang="en-GB" sz="1400" b="1" i="0" u="none" strike="noStrike" cap="none">
                <a:solidFill>
                  <a:schemeClr val="dk1"/>
                </a:solidFill>
                <a:latin typeface="Arial"/>
                <a:ea typeface="Arial"/>
                <a:cs typeface="Arial"/>
                <a:sym typeface="Arial"/>
              </a:rPr>
              <a:t>difference</a:t>
            </a:r>
            <a:r>
              <a:rPr lang="en-GB" sz="1400" b="0" i="0" u="none" strike="noStrike" cap="none">
                <a:solidFill>
                  <a:schemeClr val="dk1"/>
                </a:solidFill>
                <a:latin typeface="Arial"/>
                <a:ea typeface="Arial"/>
                <a:cs typeface="Arial"/>
                <a:sym typeface="Arial"/>
              </a:rPr>
              <a:t> between </a:t>
            </a:r>
            <a:r>
              <a:rPr lang="en-GB" sz="1400" b="1" i="0" u="none" strike="noStrike" cap="none">
                <a:solidFill>
                  <a:schemeClr val="dk1"/>
                </a:solidFill>
                <a:latin typeface="Arial"/>
                <a:ea typeface="Arial"/>
                <a:cs typeface="Arial"/>
                <a:sym typeface="Arial"/>
              </a:rPr>
              <a:t>civic and</a:t>
            </a:r>
            <a:r>
              <a:rPr lang="en-GB" sz="1400" b="0" i="0" u="none" strike="noStrike" cap="none">
                <a:solidFill>
                  <a:schemeClr val="dk1"/>
                </a:solidFill>
                <a:latin typeface="Arial"/>
                <a:ea typeface="Arial"/>
                <a:cs typeface="Arial"/>
                <a:sym typeface="Arial"/>
              </a:rPr>
              <a:t> </a:t>
            </a:r>
            <a:r>
              <a:rPr lang="en-GB" sz="1400" b="1" i="0" u="none" strike="noStrike" cap="none">
                <a:solidFill>
                  <a:schemeClr val="dk1"/>
                </a:solidFill>
                <a:latin typeface="Arial"/>
                <a:ea typeface="Arial"/>
                <a:cs typeface="Arial"/>
                <a:sym typeface="Arial"/>
              </a:rPr>
              <a:t>democratic rights </a:t>
            </a:r>
            <a:r>
              <a:rPr lang="en-GB" sz="1400" b="0" i="0" u="none" strike="noStrike" cap="none">
                <a:solidFill>
                  <a:schemeClr val="dk1"/>
                </a:solidFill>
                <a:latin typeface="Arial"/>
                <a:ea typeface="Arial"/>
                <a:cs typeface="Arial"/>
                <a:sym typeface="Arial"/>
              </a:rPr>
              <a:t>and how can you exercise those rights?</a:t>
            </a:r>
            <a:endParaRPr sz="1400" b="0"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457200" marR="0" lvl="0" indent="-317500" algn="l" rtl="0">
              <a:lnSpc>
                <a:spcPct val="100000"/>
              </a:lnSpc>
              <a:spcBef>
                <a:spcPts val="0"/>
              </a:spcBef>
              <a:spcAft>
                <a:spcPts val="0"/>
              </a:spcAft>
              <a:buClr>
                <a:schemeClr val="dk1"/>
              </a:buClr>
              <a:buSzPts val="1400"/>
              <a:buFont typeface="Arial"/>
              <a:buChar char="●"/>
            </a:pPr>
            <a:r>
              <a:rPr lang="en-GB" sz="1400" b="0" i="0" u="none" strike="noStrike" cap="none">
                <a:solidFill>
                  <a:schemeClr val="dk1"/>
                </a:solidFill>
                <a:latin typeface="Arial"/>
                <a:ea typeface="Arial"/>
                <a:cs typeface="Arial"/>
                <a:sym typeface="Arial"/>
              </a:rPr>
              <a:t>How can you have your voice heard in the </a:t>
            </a:r>
            <a:r>
              <a:rPr lang="en-GB" sz="1400" b="1" i="0" u="none" strike="noStrike" cap="none">
                <a:solidFill>
                  <a:schemeClr val="dk1"/>
                </a:solidFill>
                <a:latin typeface="Arial"/>
                <a:ea typeface="Arial"/>
                <a:cs typeface="Arial"/>
                <a:sym typeface="Arial"/>
              </a:rPr>
              <a:t>voting system (if eligible)</a:t>
            </a:r>
            <a:r>
              <a:rPr lang="en-GB" sz="1400" b="0" i="0" u="none" strike="noStrike" cap="none">
                <a:solidFill>
                  <a:schemeClr val="dk1"/>
                </a:solidFill>
                <a:latin typeface="Arial"/>
                <a:ea typeface="Arial"/>
                <a:cs typeface="Arial"/>
                <a:sym typeface="Arial"/>
              </a:rPr>
              <a:t>?</a:t>
            </a:r>
            <a:endParaRPr sz="1400" b="0"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457200" marR="0" lvl="0" indent="-317500" algn="l" rtl="0">
              <a:lnSpc>
                <a:spcPct val="100000"/>
              </a:lnSpc>
              <a:spcBef>
                <a:spcPts val="0"/>
              </a:spcBef>
              <a:spcAft>
                <a:spcPts val="0"/>
              </a:spcAft>
              <a:buClr>
                <a:schemeClr val="dk1"/>
              </a:buClr>
              <a:buSzPts val="1400"/>
              <a:buFont typeface="Arial"/>
              <a:buChar char="●"/>
            </a:pPr>
            <a:r>
              <a:rPr lang="en-GB" sz="1400" b="0" i="0" u="none" strike="noStrike" cap="none">
                <a:solidFill>
                  <a:schemeClr val="dk1"/>
                </a:solidFill>
                <a:latin typeface="Arial"/>
                <a:ea typeface="Arial"/>
                <a:cs typeface="Arial"/>
                <a:sym typeface="Arial"/>
              </a:rPr>
              <a:t>How can you continue to have your voice </a:t>
            </a:r>
            <a:r>
              <a:rPr lang="en-GB" sz="1400" b="1" i="0" u="none" strike="noStrike" cap="none">
                <a:solidFill>
                  <a:schemeClr val="dk1"/>
                </a:solidFill>
                <a:latin typeface="Arial"/>
                <a:ea typeface="Arial"/>
                <a:cs typeface="Arial"/>
                <a:sym typeface="Arial"/>
              </a:rPr>
              <a:t>heard by your representatives</a:t>
            </a:r>
            <a:r>
              <a:rPr lang="en-GB" sz="1400" b="0" i="0" u="none" strike="noStrike" cap="none">
                <a:solidFill>
                  <a:schemeClr val="dk1"/>
                </a:solidFill>
                <a:latin typeface="Arial"/>
                <a:ea typeface="Arial"/>
                <a:cs typeface="Arial"/>
                <a:sym typeface="Arial"/>
              </a:rPr>
              <a:t> beyond an election? </a:t>
            </a: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9"/>
        <p:cNvGrpSpPr/>
        <p:nvPr/>
      </p:nvGrpSpPr>
      <p:grpSpPr>
        <a:xfrm>
          <a:off x="0" y="0"/>
          <a:ext cx="0" cy="0"/>
          <a:chOff x="0" y="0"/>
          <a:chExt cx="0" cy="0"/>
        </a:xfrm>
      </p:grpSpPr>
      <p:sp>
        <p:nvSpPr>
          <p:cNvPr id="330" name="Google Shape;330;p17"/>
          <p:cNvSpPr/>
          <p:nvPr/>
        </p:nvSpPr>
        <p:spPr>
          <a:xfrm>
            <a:off x="457750" y="968800"/>
            <a:ext cx="8208900" cy="325800"/>
          </a:xfrm>
          <a:prstGeom prst="roundRect">
            <a:avLst>
              <a:gd name="adj" fmla="val 16667"/>
            </a:avLst>
          </a:prstGeom>
          <a:solidFill>
            <a:srgbClr val="219EB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chemeClr val="lt1"/>
                </a:solidFill>
                <a:latin typeface="Arial"/>
                <a:ea typeface="Arial"/>
                <a:cs typeface="Arial"/>
                <a:sym typeface="Arial"/>
              </a:rPr>
              <a:t>Where can I find more information?</a:t>
            </a:r>
            <a:endParaRPr sz="1400" b="0" i="0" u="none" strike="noStrike" cap="none">
              <a:solidFill>
                <a:schemeClr val="lt1"/>
              </a:solidFill>
              <a:latin typeface="Montserrat"/>
              <a:ea typeface="Montserrat"/>
              <a:cs typeface="Montserrat"/>
              <a:sym typeface="Montserrat"/>
            </a:endParaRPr>
          </a:p>
        </p:txBody>
      </p:sp>
      <p:pic>
        <p:nvPicPr>
          <p:cNvPr id="331" name="Google Shape;331;p17"/>
          <p:cNvPicPr preferRelativeResize="0"/>
          <p:nvPr/>
        </p:nvPicPr>
        <p:blipFill rotWithShape="1">
          <a:blip r:embed="rId3">
            <a:alphaModFix/>
          </a:blip>
          <a:srcRect/>
          <a:stretch/>
        </p:blipFill>
        <p:spPr>
          <a:xfrm>
            <a:off x="7511000" y="4141775"/>
            <a:ext cx="1217475" cy="1217475"/>
          </a:xfrm>
          <a:prstGeom prst="rect">
            <a:avLst/>
          </a:prstGeom>
          <a:noFill/>
          <a:ln>
            <a:noFill/>
          </a:ln>
        </p:spPr>
      </p:pic>
      <p:pic>
        <p:nvPicPr>
          <p:cNvPr id="332" name="Google Shape;332;p17"/>
          <p:cNvPicPr preferRelativeResize="0"/>
          <p:nvPr/>
        </p:nvPicPr>
        <p:blipFill rotWithShape="1">
          <a:blip r:embed="rId4">
            <a:alphaModFix/>
          </a:blip>
          <a:srcRect/>
          <a:stretch/>
        </p:blipFill>
        <p:spPr>
          <a:xfrm>
            <a:off x="509500" y="4441988"/>
            <a:ext cx="1480269" cy="506676"/>
          </a:xfrm>
          <a:prstGeom prst="rect">
            <a:avLst/>
          </a:prstGeom>
          <a:noFill/>
          <a:ln>
            <a:noFill/>
          </a:ln>
        </p:spPr>
      </p:pic>
      <p:cxnSp>
        <p:nvCxnSpPr>
          <p:cNvPr id="333" name="Google Shape;333;p17"/>
          <p:cNvCxnSpPr/>
          <p:nvPr/>
        </p:nvCxnSpPr>
        <p:spPr>
          <a:xfrm rot="10800000" flipH="1">
            <a:off x="457750" y="699350"/>
            <a:ext cx="8208900" cy="23700"/>
          </a:xfrm>
          <a:prstGeom prst="straightConnector1">
            <a:avLst/>
          </a:prstGeom>
          <a:noFill/>
          <a:ln w="9525" cap="flat" cmpd="sng">
            <a:solidFill>
              <a:schemeClr val="dk2"/>
            </a:solidFill>
            <a:prstDash val="solid"/>
            <a:round/>
            <a:headEnd type="none" w="sm" len="sm"/>
            <a:tailEnd type="none" w="sm" len="sm"/>
          </a:ln>
        </p:spPr>
      </p:cxnSp>
      <p:cxnSp>
        <p:nvCxnSpPr>
          <p:cNvPr id="334" name="Google Shape;334;p17"/>
          <p:cNvCxnSpPr/>
          <p:nvPr/>
        </p:nvCxnSpPr>
        <p:spPr>
          <a:xfrm rot="10800000" flipH="1">
            <a:off x="312400" y="4333050"/>
            <a:ext cx="8208900" cy="23700"/>
          </a:xfrm>
          <a:prstGeom prst="straightConnector1">
            <a:avLst/>
          </a:prstGeom>
          <a:noFill/>
          <a:ln w="9525" cap="flat" cmpd="sng">
            <a:solidFill>
              <a:schemeClr val="dk2"/>
            </a:solidFill>
            <a:prstDash val="solid"/>
            <a:round/>
            <a:headEnd type="none" w="sm" len="sm"/>
            <a:tailEnd type="none" w="sm" len="sm"/>
          </a:ln>
        </p:spPr>
      </p:cxnSp>
      <p:pic>
        <p:nvPicPr>
          <p:cNvPr id="335" name="Google Shape;335;p17"/>
          <p:cNvPicPr preferRelativeResize="0"/>
          <p:nvPr/>
        </p:nvPicPr>
        <p:blipFill rotWithShape="1">
          <a:blip r:embed="rId5">
            <a:alphaModFix/>
          </a:blip>
          <a:srcRect/>
          <a:stretch/>
        </p:blipFill>
        <p:spPr>
          <a:xfrm>
            <a:off x="2661938" y="214125"/>
            <a:ext cx="3820125" cy="280150"/>
          </a:xfrm>
          <a:prstGeom prst="rect">
            <a:avLst/>
          </a:prstGeom>
          <a:noFill/>
          <a:ln>
            <a:noFill/>
          </a:ln>
        </p:spPr>
      </p:pic>
      <p:sp>
        <p:nvSpPr>
          <p:cNvPr id="336" name="Google Shape;336;p17"/>
          <p:cNvSpPr/>
          <p:nvPr/>
        </p:nvSpPr>
        <p:spPr>
          <a:xfrm>
            <a:off x="509500" y="1436725"/>
            <a:ext cx="2570700" cy="2785200"/>
          </a:xfrm>
          <a:prstGeom prst="roundRect">
            <a:avLst>
              <a:gd name="adj" fmla="val 16667"/>
            </a:avLst>
          </a:prstGeom>
          <a:noFill/>
          <a:ln w="9525" cap="flat" cmpd="sng">
            <a:solidFill>
              <a:srgbClr val="023047"/>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400"/>
              <a:buFont typeface="Arial"/>
              <a:buNone/>
            </a:pPr>
            <a:r>
              <a:rPr lang="en-GB" sz="1400" b="0" i="0" u="sng" strike="noStrike" cap="none">
                <a:solidFill>
                  <a:schemeClr val="accent5"/>
                </a:solidFill>
                <a:latin typeface="Arial"/>
                <a:ea typeface="Arial"/>
                <a:cs typeface="Arial"/>
                <a:sym typeface="Arial"/>
                <a:hlinkClick r:id="rId6">
                  <a:extLst>
                    <a:ext uri="{A12FA001-AC4F-418D-AE19-62706E023703}">
                      <ahyp:hlinkClr xmlns:ahyp="http://schemas.microsoft.com/office/drawing/2018/hyperlinkcolor" val="tx"/>
                    </a:ext>
                  </a:extLst>
                </a:hlinkClick>
              </a:rPr>
              <a:t>GLA Democracy Hub </a:t>
            </a:r>
            <a:endParaRPr sz="1400" b="0" i="0" u="none" strike="noStrike" cap="none">
              <a:solidFill>
                <a:schemeClr val="dk1"/>
              </a:solidFill>
              <a:latin typeface="Arial"/>
              <a:ea typeface="Arial"/>
              <a:cs typeface="Arial"/>
              <a:sym typeface="Arial"/>
            </a:endParaRPr>
          </a:p>
          <a:p>
            <a:pPr marL="0" marR="0" lvl="0" indent="0" algn="l" rtl="0">
              <a:lnSpc>
                <a:spcPct val="115000"/>
              </a:lnSpc>
              <a:spcBef>
                <a:spcPts val="1200"/>
              </a:spcBef>
              <a:spcAft>
                <a:spcPts val="0"/>
              </a:spcAft>
              <a:buNone/>
            </a:pPr>
            <a:r>
              <a:rPr lang="en-GB" sz="1400" b="0" i="0" u="none" strike="noStrike" cap="none">
                <a:solidFill>
                  <a:schemeClr val="dk1"/>
                </a:solidFill>
                <a:latin typeface="Arial"/>
                <a:ea typeface="Arial"/>
                <a:cs typeface="Arial"/>
                <a:sym typeface="Arial"/>
              </a:rPr>
              <a:t>Provides resources and a comprehensive FAQ in both Easy Read and community languages. You can also use a WhatsApp chatbot (+44 7908820136) to answer questions you may have! </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1200"/>
              </a:spcBef>
              <a:spcAft>
                <a:spcPts val="0"/>
              </a:spcAft>
              <a:buClr>
                <a:schemeClr val="dk1"/>
              </a:buClr>
              <a:buSzPts val="11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337" name="Google Shape;337;p17"/>
          <p:cNvSpPr/>
          <p:nvPr/>
        </p:nvSpPr>
        <p:spPr>
          <a:xfrm>
            <a:off x="3284275" y="1438879"/>
            <a:ext cx="2650200" cy="2785200"/>
          </a:xfrm>
          <a:prstGeom prst="roundRect">
            <a:avLst>
              <a:gd name="adj" fmla="val 16667"/>
            </a:avLst>
          </a:prstGeom>
          <a:noFill/>
          <a:ln w="9525" cap="flat" cmpd="sng">
            <a:solidFill>
              <a:srgbClr val="023047"/>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GB" sz="1400" b="0" i="0" u="sng" strike="noStrike" cap="none">
                <a:solidFill>
                  <a:schemeClr val="accent5"/>
                </a:solidFill>
                <a:latin typeface="Arial"/>
                <a:ea typeface="Arial"/>
                <a:cs typeface="Arial"/>
                <a:sym typeface="Arial"/>
                <a:hlinkClick r:id="rId7">
                  <a:extLst>
                    <a:ext uri="{A12FA001-AC4F-418D-AE19-62706E023703}">
                      <ahyp:hlinkClr xmlns:ahyp="http://schemas.microsoft.com/office/drawing/2018/hyperlinkcolor" val="tx"/>
                    </a:ext>
                  </a:extLst>
                </a:hlinkClick>
              </a:rPr>
              <a:t>Who Can I Vote For?</a:t>
            </a:r>
            <a:endParaRPr sz="1400" b="0" i="0" u="none" strike="noStrike" cap="none">
              <a:solidFill>
                <a:schemeClr val="accent5"/>
              </a:solidFill>
              <a:latin typeface="Arial"/>
              <a:ea typeface="Arial"/>
              <a:cs typeface="Arial"/>
              <a:sym typeface="Arial"/>
            </a:endParaRPr>
          </a:p>
          <a:p>
            <a:pPr marL="0" marR="0" lvl="0" indent="0" algn="l" rtl="0">
              <a:lnSpc>
                <a:spcPct val="115000"/>
              </a:lnSpc>
              <a:spcBef>
                <a:spcPts val="1200"/>
              </a:spcBef>
              <a:spcAft>
                <a:spcPts val="0"/>
              </a:spcAft>
              <a:buNone/>
            </a:pPr>
            <a:r>
              <a:rPr lang="en-GB" sz="1400" b="0" i="0" u="none" strike="noStrike" cap="none">
                <a:solidFill>
                  <a:schemeClr val="dk1"/>
                </a:solidFill>
                <a:latin typeface="Arial"/>
                <a:ea typeface="Arial"/>
                <a:cs typeface="Arial"/>
                <a:sym typeface="Arial"/>
              </a:rPr>
              <a:t>Helps to find the candidates in your area, at various elections, based on publicly - available info.  </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1200"/>
              </a:spcBef>
              <a:spcAft>
                <a:spcPts val="0"/>
              </a:spcAft>
              <a:buClr>
                <a:schemeClr val="dk1"/>
              </a:buClr>
              <a:buSzPts val="11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338" name="Google Shape;338;p17"/>
          <p:cNvSpPr/>
          <p:nvPr/>
        </p:nvSpPr>
        <p:spPr>
          <a:xfrm>
            <a:off x="6138675" y="1436725"/>
            <a:ext cx="2527800" cy="2785200"/>
          </a:xfrm>
          <a:prstGeom prst="roundRect">
            <a:avLst>
              <a:gd name="adj" fmla="val 16667"/>
            </a:avLst>
          </a:prstGeom>
          <a:noFill/>
          <a:ln w="9525" cap="flat" cmpd="sng">
            <a:solidFill>
              <a:srgbClr val="023047"/>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GB" sz="1400" b="0" i="0" u="sng" strike="noStrike" cap="none">
                <a:solidFill>
                  <a:schemeClr val="accent5"/>
                </a:solidFill>
                <a:latin typeface="Arial"/>
                <a:ea typeface="Arial"/>
                <a:cs typeface="Arial"/>
                <a:sym typeface="Arial"/>
                <a:hlinkClick r:id="rId8">
                  <a:extLst>
                    <a:ext uri="{A12FA001-AC4F-418D-AE19-62706E023703}">
                      <ahyp:hlinkClr xmlns:ahyp="http://schemas.microsoft.com/office/drawing/2018/hyperlinkcolor" val="tx"/>
                    </a:ext>
                  </a:extLst>
                </a:hlinkClick>
              </a:rPr>
              <a:t>TheyWorkForYou</a:t>
            </a:r>
            <a:endParaRPr sz="1400" b="0" i="0" u="none" strike="noStrike" cap="none">
              <a:solidFill>
                <a:schemeClr val="accent5"/>
              </a:solidFill>
              <a:latin typeface="Arial"/>
              <a:ea typeface="Arial"/>
              <a:cs typeface="Arial"/>
              <a:sym typeface="Arial"/>
            </a:endParaRPr>
          </a:p>
          <a:p>
            <a:pPr marL="0" marR="0" lvl="0" indent="0" algn="l" rtl="0">
              <a:lnSpc>
                <a:spcPct val="95000"/>
              </a:lnSpc>
              <a:spcBef>
                <a:spcPts val="1200"/>
              </a:spcBef>
              <a:spcAft>
                <a:spcPts val="0"/>
              </a:spcAft>
              <a:buNone/>
            </a:pPr>
            <a:r>
              <a:rPr lang="en-GB" sz="1400" b="0" i="0" u="none" strike="noStrike" cap="none">
                <a:solidFill>
                  <a:schemeClr val="dk1"/>
                </a:solidFill>
                <a:latin typeface="Arial"/>
                <a:ea typeface="Arial"/>
                <a:cs typeface="Arial"/>
                <a:sym typeface="Arial"/>
              </a:rPr>
              <a:t>Tells you the voting record  on policy issues and public statements from Members of Parliaments and others.</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pic>
        <p:nvPicPr>
          <p:cNvPr id="339" name="Google Shape;339;p17"/>
          <p:cNvPicPr preferRelativeResize="0"/>
          <p:nvPr/>
        </p:nvPicPr>
        <p:blipFill rotWithShape="1">
          <a:blip r:embed="rId9">
            <a:alphaModFix/>
          </a:blip>
          <a:srcRect t="6397" b="12715"/>
          <a:stretch/>
        </p:blipFill>
        <p:spPr>
          <a:xfrm>
            <a:off x="6500925" y="3197940"/>
            <a:ext cx="1803302" cy="762448"/>
          </a:xfrm>
          <a:prstGeom prst="rect">
            <a:avLst/>
          </a:prstGeom>
          <a:noFill/>
          <a:ln>
            <a:noFill/>
          </a:ln>
        </p:spPr>
      </p:pic>
      <p:pic>
        <p:nvPicPr>
          <p:cNvPr id="340" name="Google Shape;340;p17"/>
          <p:cNvPicPr preferRelativeResize="0"/>
          <p:nvPr/>
        </p:nvPicPr>
        <p:blipFill rotWithShape="1">
          <a:blip r:embed="rId10">
            <a:alphaModFix/>
          </a:blip>
          <a:srcRect l="11875" r="11112"/>
          <a:stretch/>
        </p:blipFill>
        <p:spPr>
          <a:xfrm>
            <a:off x="3707750" y="3183275"/>
            <a:ext cx="1803393" cy="7918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4"/>
        <p:cNvGrpSpPr/>
        <p:nvPr/>
      </p:nvGrpSpPr>
      <p:grpSpPr>
        <a:xfrm>
          <a:off x="0" y="0"/>
          <a:ext cx="0" cy="0"/>
          <a:chOff x="0" y="0"/>
          <a:chExt cx="0" cy="0"/>
        </a:xfrm>
      </p:grpSpPr>
      <p:pic>
        <p:nvPicPr>
          <p:cNvPr id="345" name="Google Shape;345;p18"/>
          <p:cNvPicPr preferRelativeResize="0"/>
          <p:nvPr/>
        </p:nvPicPr>
        <p:blipFill rotWithShape="1">
          <a:blip r:embed="rId3">
            <a:alphaModFix/>
          </a:blip>
          <a:srcRect/>
          <a:stretch/>
        </p:blipFill>
        <p:spPr>
          <a:xfrm>
            <a:off x="7511000" y="4141775"/>
            <a:ext cx="1217475" cy="1217475"/>
          </a:xfrm>
          <a:prstGeom prst="rect">
            <a:avLst/>
          </a:prstGeom>
          <a:noFill/>
          <a:ln>
            <a:noFill/>
          </a:ln>
        </p:spPr>
      </p:pic>
      <p:pic>
        <p:nvPicPr>
          <p:cNvPr id="346" name="Google Shape;346;p18"/>
          <p:cNvPicPr preferRelativeResize="0"/>
          <p:nvPr/>
        </p:nvPicPr>
        <p:blipFill rotWithShape="1">
          <a:blip r:embed="rId4">
            <a:alphaModFix/>
          </a:blip>
          <a:srcRect/>
          <a:stretch/>
        </p:blipFill>
        <p:spPr>
          <a:xfrm>
            <a:off x="509500" y="4441988"/>
            <a:ext cx="1480269" cy="506676"/>
          </a:xfrm>
          <a:prstGeom prst="rect">
            <a:avLst/>
          </a:prstGeom>
          <a:noFill/>
          <a:ln>
            <a:noFill/>
          </a:ln>
        </p:spPr>
      </p:pic>
      <p:cxnSp>
        <p:nvCxnSpPr>
          <p:cNvPr id="347" name="Google Shape;347;p18"/>
          <p:cNvCxnSpPr/>
          <p:nvPr/>
        </p:nvCxnSpPr>
        <p:spPr>
          <a:xfrm rot="10800000" flipH="1">
            <a:off x="457750" y="699350"/>
            <a:ext cx="8208900" cy="23700"/>
          </a:xfrm>
          <a:prstGeom prst="straightConnector1">
            <a:avLst/>
          </a:prstGeom>
          <a:noFill/>
          <a:ln w="9525" cap="flat" cmpd="sng">
            <a:solidFill>
              <a:schemeClr val="dk2"/>
            </a:solidFill>
            <a:prstDash val="solid"/>
            <a:round/>
            <a:headEnd type="none" w="sm" len="sm"/>
            <a:tailEnd type="none" w="sm" len="sm"/>
          </a:ln>
        </p:spPr>
      </p:cxnSp>
      <p:cxnSp>
        <p:nvCxnSpPr>
          <p:cNvPr id="348" name="Google Shape;348;p18"/>
          <p:cNvCxnSpPr/>
          <p:nvPr/>
        </p:nvCxnSpPr>
        <p:spPr>
          <a:xfrm rot="10800000" flipH="1">
            <a:off x="312400" y="4333050"/>
            <a:ext cx="8208900" cy="23700"/>
          </a:xfrm>
          <a:prstGeom prst="straightConnector1">
            <a:avLst/>
          </a:prstGeom>
          <a:noFill/>
          <a:ln w="9525" cap="flat" cmpd="sng">
            <a:solidFill>
              <a:schemeClr val="dk2"/>
            </a:solidFill>
            <a:prstDash val="solid"/>
            <a:round/>
            <a:headEnd type="none" w="sm" len="sm"/>
            <a:tailEnd type="none" w="sm" len="sm"/>
          </a:ln>
        </p:spPr>
      </p:cxnSp>
      <p:pic>
        <p:nvPicPr>
          <p:cNvPr id="349" name="Google Shape;349;p18"/>
          <p:cNvPicPr preferRelativeResize="0"/>
          <p:nvPr/>
        </p:nvPicPr>
        <p:blipFill rotWithShape="1">
          <a:blip r:embed="rId5">
            <a:alphaModFix/>
          </a:blip>
          <a:srcRect/>
          <a:stretch/>
        </p:blipFill>
        <p:spPr>
          <a:xfrm>
            <a:off x="2661938" y="214125"/>
            <a:ext cx="3820125" cy="280150"/>
          </a:xfrm>
          <a:prstGeom prst="rect">
            <a:avLst/>
          </a:prstGeom>
          <a:noFill/>
          <a:ln>
            <a:noFill/>
          </a:ln>
        </p:spPr>
      </p:pic>
      <p:sp>
        <p:nvSpPr>
          <p:cNvPr id="350" name="Google Shape;350;p18"/>
          <p:cNvSpPr/>
          <p:nvPr/>
        </p:nvSpPr>
        <p:spPr>
          <a:xfrm>
            <a:off x="493363" y="1078700"/>
            <a:ext cx="8157300" cy="1035000"/>
          </a:xfrm>
          <a:prstGeom prst="roundRect">
            <a:avLst>
              <a:gd name="adj" fmla="val 16667"/>
            </a:avLst>
          </a:prstGeom>
          <a:solidFill>
            <a:srgbClr val="02304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300"/>
              <a:buFont typeface="Arial"/>
              <a:buNone/>
            </a:pPr>
            <a:r>
              <a:rPr lang="en-GB" sz="3300" b="1" i="0" u="none" strike="noStrike" cap="none">
                <a:solidFill>
                  <a:schemeClr val="lt1"/>
                </a:solidFill>
                <a:latin typeface="Arial"/>
                <a:ea typeface="Arial"/>
                <a:cs typeface="Arial"/>
                <a:sym typeface="Arial"/>
              </a:rPr>
              <a:t>Democracy Mini Quiz! </a:t>
            </a:r>
            <a:endParaRPr sz="2700" b="1" i="0" u="none" strike="noStrike" cap="none">
              <a:solidFill>
                <a:schemeClr val="lt1"/>
              </a:solidFill>
              <a:latin typeface="Montserrat"/>
              <a:ea typeface="Montserrat"/>
              <a:cs typeface="Montserrat"/>
              <a:sym typeface="Montserrat"/>
            </a:endParaRPr>
          </a:p>
        </p:txBody>
      </p:sp>
      <p:pic>
        <p:nvPicPr>
          <p:cNvPr id="351" name="Google Shape;351;p18"/>
          <p:cNvPicPr preferRelativeResize="0"/>
          <p:nvPr/>
        </p:nvPicPr>
        <p:blipFill rotWithShape="1">
          <a:blip r:embed="rId6">
            <a:alphaModFix/>
          </a:blip>
          <a:srcRect/>
          <a:stretch/>
        </p:blipFill>
        <p:spPr>
          <a:xfrm>
            <a:off x="2787133" y="1291026"/>
            <a:ext cx="3820125" cy="38201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5"/>
        <p:cNvGrpSpPr/>
        <p:nvPr/>
      </p:nvGrpSpPr>
      <p:grpSpPr>
        <a:xfrm>
          <a:off x="0" y="0"/>
          <a:ext cx="0" cy="0"/>
          <a:chOff x="0" y="0"/>
          <a:chExt cx="0" cy="0"/>
        </a:xfrm>
      </p:grpSpPr>
      <p:pic>
        <p:nvPicPr>
          <p:cNvPr id="356" name="Google Shape;356;p19"/>
          <p:cNvPicPr preferRelativeResize="0"/>
          <p:nvPr/>
        </p:nvPicPr>
        <p:blipFill rotWithShape="1">
          <a:blip r:embed="rId3">
            <a:alphaModFix/>
          </a:blip>
          <a:srcRect/>
          <a:stretch/>
        </p:blipFill>
        <p:spPr>
          <a:xfrm>
            <a:off x="7511000" y="4141775"/>
            <a:ext cx="1217475" cy="1217475"/>
          </a:xfrm>
          <a:prstGeom prst="rect">
            <a:avLst/>
          </a:prstGeom>
          <a:noFill/>
          <a:ln>
            <a:noFill/>
          </a:ln>
        </p:spPr>
      </p:pic>
      <p:pic>
        <p:nvPicPr>
          <p:cNvPr id="357" name="Google Shape;357;p19"/>
          <p:cNvPicPr preferRelativeResize="0"/>
          <p:nvPr/>
        </p:nvPicPr>
        <p:blipFill rotWithShape="1">
          <a:blip r:embed="rId4">
            <a:alphaModFix/>
          </a:blip>
          <a:srcRect/>
          <a:stretch/>
        </p:blipFill>
        <p:spPr>
          <a:xfrm>
            <a:off x="509500" y="4441988"/>
            <a:ext cx="1480269" cy="506676"/>
          </a:xfrm>
          <a:prstGeom prst="rect">
            <a:avLst/>
          </a:prstGeom>
          <a:noFill/>
          <a:ln>
            <a:noFill/>
          </a:ln>
        </p:spPr>
      </p:pic>
      <p:cxnSp>
        <p:nvCxnSpPr>
          <p:cNvPr id="358" name="Google Shape;358;p19"/>
          <p:cNvCxnSpPr/>
          <p:nvPr/>
        </p:nvCxnSpPr>
        <p:spPr>
          <a:xfrm rot="10800000" flipH="1">
            <a:off x="457750" y="699350"/>
            <a:ext cx="8208900" cy="23700"/>
          </a:xfrm>
          <a:prstGeom prst="straightConnector1">
            <a:avLst/>
          </a:prstGeom>
          <a:noFill/>
          <a:ln w="9525" cap="flat" cmpd="sng">
            <a:solidFill>
              <a:schemeClr val="dk2"/>
            </a:solidFill>
            <a:prstDash val="solid"/>
            <a:round/>
            <a:headEnd type="none" w="sm" len="sm"/>
            <a:tailEnd type="none" w="sm" len="sm"/>
          </a:ln>
        </p:spPr>
      </p:cxnSp>
      <p:cxnSp>
        <p:nvCxnSpPr>
          <p:cNvPr id="359" name="Google Shape;359;p19"/>
          <p:cNvCxnSpPr/>
          <p:nvPr/>
        </p:nvCxnSpPr>
        <p:spPr>
          <a:xfrm rot="10800000" flipH="1">
            <a:off x="312400" y="4333050"/>
            <a:ext cx="8208900" cy="23700"/>
          </a:xfrm>
          <a:prstGeom prst="straightConnector1">
            <a:avLst/>
          </a:prstGeom>
          <a:noFill/>
          <a:ln w="9525" cap="flat" cmpd="sng">
            <a:solidFill>
              <a:schemeClr val="dk2"/>
            </a:solidFill>
            <a:prstDash val="solid"/>
            <a:round/>
            <a:headEnd type="none" w="sm" len="sm"/>
            <a:tailEnd type="none" w="sm" len="sm"/>
          </a:ln>
        </p:spPr>
      </p:cxnSp>
      <p:pic>
        <p:nvPicPr>
          <p:cNvPr id="360" name="Google Shape;360;p19"/>
          <p:cNvPicPr preferRelativeResize="0"/>
          <p:nvPr/>
        </p:nvPicPr>
        <p:blipFill rotWithShape="1">
          <a:blip r:embed="rId5">
            <a:alphaModFix/>
          </a:blip>
          <a:srcRect/>
          <a:stretch/>
        </p:blipFill>
        <p:spPr>
          <a:xfrm>
            <a:off x="2661938" y="214125"/>
            <a:ext cx="3820125" cy="280150"/>
          </a:xfrm>
          <a:prstGeom prst="rect">
            <a:avLst/>
          </a:prstGeom>
          <a:noFill/>
          <a:ln>
            <a:noFill/>
          </a:ln>
        </p:spPr>
      </p:pic>
      <p:sp>
        <p:nvSpPr>
          <p:cNvPr id="361" name="Google Shape;361;p19"/>
          <p:cNvSpPr/>
          <p:nvPr/>
        </p:nvSpPr>
        <p:spPr>
          <a:xfrm>
            <a:off x="457750" y="928600"/>
            <a:ext cx="8208900" cy="718800"/>
          </a:xfrm>
          <a:prstGeom prst="roundRect">
            <a:avLst>
              <a:gd name="adj" fmla="val 16667"/>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chemeClr val="dk1"/>
                </a:solidFill>
                <a:latin typeface="Arial"/>
                <a:ea typeface="Arial"/>
                <a:cs typeface="Arial"/>
                <a:sym typeface="Arial"/>
              </a:rPr>
              <a:t>True or False: I can find information on WhatsApp about voting in London. </a:t>
            </a:r>
            <a:endParaRPr sz="1400" b="1" i="0" u="none" strike="noStrike" cap="none">
              <a:solidFill>
                <a:schemeClr val="dk1"/>
              </a:solidFill>
              <a:latin typeface="Montserrat"/>
              <a:ea typeface="Montserrat"/>
              <a:cs typeface="Montserrat"/>
              <a:sym typeface="Montserrat"/>
            </a:endParaRPr>
          </a:p>
        </p:txBody>
      </p:sp>
      <p:sp>
        <p:nvSpPr>
          <p:cNvPr id="362" name="Google Shape;362;p19"/>
          <p:cNvSpPr/>
          <p:nvPr/>
        </p:nvSpPr>
        <p:spPr>
          <a:xfrm>
            <a:off x="1124400" y="1852950"/>
            <a:ext cx="2481000" cy="718800"/>
          </a:xfrm>
          <a:prstGeom prst="roundRect">
            <a:avLst>
              <a:gd name="adj" fmla="val 16667"/>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chemeClr val="dk1"/>
                </a:solidFill>
                <a:latin typeface="Arial"/>
                <a:ea typeface="Arial"/>
                <a:cs typeface="Arial"/>
                <a:sym typeface="Arial"/>
              </a:rPr>
              <a:t>True </a:t>
            </a:r>
            <a:endParaRPr sz="1400" b="1" i="0" u="none" strike="noStrike" cap="none">
              <a:solidFill>
                <a:schemeClr val="dk1"/>
              </a:solidFill>
              <a:latin typeface="Montserrat"/>
              <a:ea typeface="Montserrat"/>
              <a:cs typeface="Montserrat"/>
              <a:sym typeface="Montserrat"/>
            </a:endParaRPr>
          </a:p>
        </p:txBody>
      </p:sp>
      <p:sp>
        <p:nvSpPr>
          <p:cNvPr id="363" name="Google Shape;363;p19"/>
          <p:cNvSpPr/>
          <p:nvPr/>
        </p:nvSpPr>
        <p:spPr>
          <a:xfrm>
            <a:off x="5081875" y="1852950"/>
            <a:ext cx="2481000" cy="718800"/>
          </a:xfrm>
          <a:prstGeom prst="roundRect">
            <a:avLst>
              <a:gd name="adj" fmla="val 16667"/>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chemeClr val="dk1"/>
                </a:solidFill>
                <a:latin typeface="Arial"/>
                <a:ea typeface="Arial"/>
                <a:cs typeface="Arial"/>
                <a:sym typeface="Arial"/>
              </a:rPr>
              <a:t>False</a:t>
            </a:r>
            <a:r>
              <a:rPr lang="en-GB" sz="2000" b="1" i="0" u="none" strike="noStrike" cap="none">
                <a:solidFill>
                  <a:schemeClr val="lt1"/>
                </a:solidFill>
                <a:latin typeface="Arial"/>
                <a:ea typeface="Arial"/>
                <a:cs typeface="Arial"/>
                <a:sym typeface="Arial"/>
              </a:rPr>
              <a:t> </a:t>
            </a:r>
            <a:endParaRPr sz="1400" b="1" i="0" u="none" strike="noStrike" cap="none">
              <a:solidFill>
                <a:schemeClr val="lt1"/>
              </a:solidFill>
              <a:latin typeface="Montserrat"/>
              <a:ea typeface="Montserrat"/>
              <a:cs typeface="Montserrat"/>
              <a:sym typeface="Montserra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7"/>
        <p:cNvGrpSpPr/>
        <p:nvPr/>
      </p:nvGrpSpPr>
      <p:grpSpPr>
        <a:xfrm>
          <a:off x="0" y="0"/>
          <a:ext cx="0" cy="0"/>
          <a:chOff x="0" y="0"/>
          <a:chExt cx="0" cy="0"/>
        </a:xfrm>
      </p:grpSpPr>
      <p:pic>
        <p:nvPicPr>
          <p:cNvPr id="368" name="Google Shape;368;p20"/>
          <p:cNvPicPr preferRelativeResize="0"/>
          <p:nvPr/>
        </p:nvPicPr>
        <p:blipFill rotWithShape="1">
          <a:blip r:embed="rId3">
            <a:alphaModFix/>
          </a:blip>
          <a:srcRect/>
          <a:stretch/>
        </p:blipFill>
        <p:spPr>
          <a:xfrm>
            <a:off x="7511000" y="4141775"/>
            <a:ext cx="1217475" cy="1217475"/>
          </a:xfrm>
          <a:prstGeom prst="rect">
            <a:avLst/>
          </a:prstGeom>
          <a:noFill/>
          <a:ln>
            <a:noFill/>
          </a:ln>
        </p:spPr>
      </p:pic>
      <p:pic>
        <p:nvPicPr>
          <p:cNvPr id="369" name="Google Shape;369;p20"/>
          <p:cNvPicPr preferRelativeResize="0"/>
          <p:nvPr/>
        </p:nvPicPr>
        <p:blipFill rotWithShape="1">
          <a:blip r:embed="rId4">
            <a:alphaModFix/>
          </a:blip>
          <a:srcRect/>
          <a:stretch/>
        </p:blipFill>
        <p:spPr>
          <a:xfrm>
            <a:off x="509500" y="4441988"/>
            <a:ext cx="1480269" cy="506676"/>
          </a:xfrm>
          <a:prstGeom prst="rect">
            <a:avLst/>
          </a:prstGeom>
          <a:noFill/>
          <a:ln>
            <a:noFill/>
          </a:ln>
        </p:spPr>
      </p:pic>
      <p:cxnSp>
        <p:nvCxnSpPr>
          <p:cNvPr id="370" name="Google Shape;370;p20"/>
          <p:cNvCxnSpPr/>
          <p:nvPr/>
        </p:nvCxnSpPr>
        <p:spPr>
          <a:xfrm rot="10800000" flipH="1">
            <a:off x="457750" y="699350"/>
            <a:ext cx="8208900" cy="23700"/>
          </a:xfrm>
          <a:prstGeom prst="straightConnector1">
            <a:avLst/>
          </a:prstGeom>
          <a:noFill/>
          <a:ln w="9525" cap="flat" cmpd="sng">
            <a:solidFill>
              <a:schemeClr val="dk2"/>
            </a:solidFill>
            <a:prstDash val="solid"/>
            <a:round/>
            <a:headEnd type="none" w="sm" len="sm"/>
            <a:tailEnd type="none" w="sm" len="sm"/>
          </a:ln>
        </p:spPr>
      </p:cxnSp>
      <p:cxnSp>
        <p:nvCxnSpPr>
          <p:cNvPr id="371" name="Google Shape;371;p20"/>
          <p:cNvCxnSpPr/>
          <p:nvPr/>
        </p:nvCxnSpPr>
        <p:spPr>
          <a:xfrm rot="10800000" flipH="1">
            <a:off x="312400" y="4333050"/>
            <a:ext cx="8208900" cy="23700"/>
          </a:xfrm>
          <a:prstGeom prst="straightConnector1">
            <a:avLst/>
          </a:prstGeom>
          <a:noFill/>
          <a:ln w="9525" cap="flat" cmpd="sng">
            <a:solidFill>
              <a:schemeClr val="dk2"/>
            </a:solidFill>
            <a:prstDash val="solid"/>
            <a:round/>
            <a:headEnd type="none" w="sm" len="sm"/>
            <a:tailEnd type="none" w="sm" len="sm"/>
          </a:ln>
        </p:spPr>
      </p:cxnSp>
      <p:pic>
        <p:nvPicPr>
          <p:cNvPr id="372" name="Google Shape;372;p20"/>
          <p:cNvPicPr preferRelativeResize="0"/>
          <p:nvPr/>
        </p:nvPicPr>
        <p:blipFill rotWithShape="1">
          <a:blip r:embed="rId5">
            <a:alphaModFix/>
          </a:blip>
          <a:srcRect/>
          <a:stretch/>
        </p:blipFill>
        <p:spPr>
          <a:xfrm>
            <a:off x="2661938" y="214125"/>
            <a:ext cx="3820125" cy="280150"/>
          </a:xfrm>
          <a:prstGeom prst="rect">
            <a:avLst/>
          </a:prstGeom>
          <a:noFill/>
          <a:ln>
            <a:noFill/>
          </a:ln>
        </p:spPr>
      </p:pic>
      <p:sp>
        <p:nvSpPr>
          <p:cNvPr id="373" name="Google Shape;373;p20"/>
          <p:cNvSpPr/>
          <p:nvPr/>
        </p:nvSpPr>
        <p:spPr>
          <a:xfrm>
            <a:off x="457750" y="928600"/>
            <a:ext cx="8208900" cy="718800"/>
          </a:xfrm>
          <a:prstGeom prst="roundRect">
            <a:avLst>
              <a:gd name="adj" fmla="val 16667"/>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chemeClr val="dk1"/>
                </a:solidFill>
                <a:latin typeface="Arial"/>
                <a:ea typeface="Arial"/>
                <a:cs typeface="Arial"/>
                <a:sym typeface="Arial"/>
              </a:rPr>
              <a:t>True or False: I can find information on WhatsApp about voting in London. </a:t>
            </a:r>
            <a:endParaRPr sz="1400" b="1" i="0" u="none" strike="noStrike" cap="none">
              <a:solidFill>
                <a:schemeClr val="dk1"/>
              </a:solidFill>
              <a:latin typeface="Montserrat"/>
              <a:ea typeface="Montserrat"/>
              <a:cs typeface="Montserrat"/>
              <a:sym typeface="Montserrat"/>
            </a:endParaRPr>
          </a:p>
        </p:txBody>
      </p:sp>
      <p:sp>
        <p:nvSpPr>
          <p:cNvPr id="374" name="Google Shape;374;p20"/>
          <p:cNvSpPr/>
          <p:nvPr/>
        </p:nvSpPr>
        <p:spPr>
          <a:xfrm>
            <a:off x="1124400" y="1852950"/>
            <a:ext cx="2481000" cy="718800"/>
          </a:xfrm>
          <a:prstGeom prst="roundRect">
            <a:avLst>
              <a:gd name="adj" fmla="val 16667"/>
            </a:avLst>
          </a:prstGeom>
          <a:solidFill>
            <a:srgbClr val="6AA84F"/>
          </a:solidFill>
          <a:ln w="9525"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chemeClr val="dk1"/>
                </a:solidFill>
                <a:latin typeface="Arial"/>
                <a:ea typeface="Arial"/>
                <a:cs typeface="Arial"/>
                <a:sym typeface="Arial"/>
              </a:rPr>
              <a:t>True </a:t>
            </a:r>
            <a:endParaRPr sz="1400" b="1" i="0" u="none" strike="noStrike" cap="none">
              <a:solidFill>
                <a:schemeClr val="dk1"/>
              </a:solidFill>
              <a:latin typeface="Montserrat"/>
              <a:ea typeface="Montserrat"/>
              <a:cs typeface="Montserrat"/>
              <a:sym typeface="Montserrat"/>
            </a:endParaRPr>
          </a:p>
        </p:txBody>
      </p:sp>
      <p:sp>
        <p:nvSpPr>
          <p:cNvPr id="375" name="Google Shape;375;p20"/>
          <p:cNvSpPr/>
          <p:nvPr/>
        </p:nvSpPr>
        <p:spPr>
          <a:xfrm>
            <a:off x="5081875" y="1852950"/>
            <a:ext cx="2481000" cy="718800"/>
          </a:xfrm>
          <a:prstGeom prst="roundRect">
            <a:avLst>
              <a:gd name="adj" fmla="val 16667"/>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chemeClr val="dk1"/>
                </a:solidFill>
                <a:latin typeface="Arial"/>
                <a:ea typeface="Arial"/>
                <a:cs typeface="Arial"/>
                <a:sym typeface="Arial"/>
              </a:rPr>
              <a:t>False</a:t>
            </a:r>
            <a:r>
              <a:rPr lang="en-GB" sz="2000" b="1" i="0" u="none" strike="noStrike" cap="none">
                <a:solidFill>
                  <a:schemeClr val="lt1"/>
                </a:solidFill>
                <a:latin typeface="Arial"/>
                <a:ea typeface="Arial"/>
                <a:cs typeface="Arial"/>
                <a:sym typeface="Arial"/>
              </a:rPr>
              <a:t> </a:t>
            </a:r>
            <a:endParaRPr sz="1400" b="1" i="0" u="none" strike="noStrike" cap="none">
              <a:solidFill>
                <a:schemeClr val="lt1"/>
              </a:solidFill>
              <a:latin typeface="Montserrat"/>
              <a:ea typeface="Montserrat"/>
              <a:cs typeface="Montserrat"/>
              <a:sym typeface="Montserrat"/>
            </a:endParaRPr>
          </a:p>
        </p:txBody>
      </p:sp>
      <p:sp>
        <p:nvSpPr>
          <p:cNvPr id="376" name="Google Shape;376;p20"/>
          <p:cNvSpPr/>
          <p:nvPr/>
        </p:nvSpPr>
        <p:spPr>
          <a:xfrm>
            <a:off x="509050" y="2882275"/>
            <a:ext cx="8012100" cy="1345500"/>
          </a:xfrm>
          <a:prstGeom prst="roundRect">
            <a:avLst>
              <a:gd name="adj" fmla="val 9963"/>
            </a:avLst>
          </a:prstGeom>
          <a:solidFill>
            <a:srgbClr val="0230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lt1"/>
                </a:solidFill>
                <a:latin typeface="Arial"/>
                <a:ea typeface="Arial"/>
                <a:cs typeface="Arial"/>
                <a:sym typeface="Arial"/>
              </a:rPr>
              <a:t>In fact, there are </a:t>
            </a:r>
            <a:r>
              <a:rPr lang="en-GB" sz="1400" b="1" i="0" u="sng" strike="noStrike" cap="none">
                <a:solidFill>
                  <a:schemeClr val="lt1"/>
                </a:solidFill>
                <a:latin typeface="Arial"/>
                <a:ea typeface="Arial"/>
                <a:cs typeface="Arial"/>
                <a:sym typeface="Arial"/>
              </a:rPr>
              <a:t>two</a:t>
            </a:r>
            <a:r>
              <a:rPr lang="en-GB" sz="1400" b="1" i="0" u="none" strike="noStrike" cap="none">
                <a:solidFill>
                  <a:schemeClr val="lt1"/>
                </a:solidFill>
                <a:latin typeface="Arial"/>
                <a:ea typeface="Arial"/>
                <a:cs typeface="Arial"/>
                <a:sym typeface="Arial"/>
              </a:rPr>
              <a:t> ways to get information on WhatsApp! </a:t>
            </a:r>
            <a:endParaRPr sz="1400" b="1" i="0" u="none" strike="noStrike" cap="none">
              <a:solidFill>
                <a:schemeClr val="lt1"/>
              </a:solidFill>
              <a:latin typeface="Arial"/>
              <a:ea typeface="Arial"/>
              <a:cs typeface="Arial"/>
              <a:sym typeface="Arial"/>
            </a:endParaRPr>
          </a:p>
          <a:p>
            <a:pPr marL="457200" marR="0" lvl="0" indent="-317500" algn="l" rtl="0">
              <a:lnSpc>
                <a:spcPct val="100000"/>
              </a:lnSpc>
              <a:spcBef>
                <a:spcPts val="0"/>
              </a:spcBef>
              <a:spcAft>
                <a:spcPts val="0"/>
              </a:spcAft>
              <a:buClr>
                <a:schemeClr val="lt1"/>
              </a:buClr>
              <a:buSzPts val="1400"/>
              <a:buFont typeface="Arial"/>
              <a:buChar char="●"/>
            </a:pPr>
            <a:r>
              <a:rPr lang="en-GB" sz="1400" b="0" i="0" u="none" strike="noStrike" cap="none">
                <a:solidFill>
                  <a:schemeClr val="lt1"/>
                </a:solidFill>
                <a:latin typeface="Arial"/>
                <a:ea typeface="Arial"/>
                <a:cs typeface="Arial"/>
                <a:sym typeface="Arial"/>
              </a:rPr>
              <a:t>For personalised support on voting and translated guidance, you can use the GLA’s </a:t>
            </a:r>
            <a:r>
              <a:rPr lang="en-GB" sz="1400" b="0" i="0" u="sng" strike="noStrike" cap="none">
                <a:solidFill>
                  <a:schemeClr val="lt1"/>
                </a:solidFill>
                <a:latin typeface="Arial"/>
                <a:ea typeface="Arial"/>
                <a:cs typeface="Arial"/>
                <a:sym typeface="Arial"/>
                <a:hlinkClick r:id="rId6">
                  <a:extLst>
                    <a:ext uri="{A12FA001-AC4F-418D-AE19-62706E023703}">
                      <ahyp:hlinkClr xmlns:ahyp="http://schemas.microsoft.com/office/drawing/2018/hyperlinkcolor" val="tx"/>
                    </a:ext>
                  </a:extLst>
                </a:hlinkClick>
              </a:rPr>
              <a:t>Whatsapp Chatbot</a:t>
            </a:r>
            <a:r>
              <a:rPr lang="en-GB" sz="1400" b="0" i="0" u="none" strike="noStrike" cap="none">
                <a:solidFill>
                  <a:schemeClr val="lt1"/>
                </a:solidFill>
                <a:latin typeface="Arial"/>
                <a:ea typeface="Arial"/>
                <a:cs typeface="Arial"/>
                <a:sym typeface="Arial"/>
              </a:rPr>
              <a:t>. Just send a message to +44 7908 820136.</a:t>
            </a:r>
            <a:endParaRPr sz="1400" b="0" i="0" u="none" strike="noStrike" cap="none">
              <a:solidFill>
                <a:schemeClr val="lt1"/>
              </a:solidFill>
              <a:latin typeface="Arial"/>
              <a:ea typeface="Arial"/>
              <a:cs typeface="Arial"/>
              <a:sym typeface="Arial"/>
            </a:endParaRPr>
          </a:p>
          <a:p>
            <a:pPr marL="457200" marR="0" lvl="0" indent="-317500" algn="l" rtl="0">
              <a:lnSpc>
                <a:spcPct val="100000"/>
              </a:lnSpc>
              <a:spcBef>
                <a:spcPts val="0"/>
              </a:spcBef>
              <a:spcAft>
                <a:spcPts val="0"/>
              </a:spcAft>
              <a:buClr>
                <a:schemeClr val="lt1"/>
              </a:buClr>
              <a:buSzPts val="1400"/>
              <a:buFont typeface="Arial"/>
              <a:buChar char="●"/>
            </a:pPr>
            <a:r>
              <a:rPr lang="en-GB" sz="1400" b="0" i="0" u="none" strike="noStrike" cap="none">
                <a:solidFill>
                  <a:schemeClr val="lt1"/>
                </a:solidFill>
                <a:latin typeface="Arial"/>
                <a:ea typeface="Arial"/>
                <a:cs typeface="Arial"/>
                <a:sym typeface="Arial"/>
              </a:rPr>
              <a:t>To get general updates and resources related to civic and democratic rights, follow the GLA and SOUK’s #NoVoteNoVoice </a:t>
            </a:r>
            <a:r>
              <a:rPr lang="en-GB" sz="1400" b="0" i="0" u="sng" strike="noStrike" cap="none">
                <a:solidFill>
                  <a:schemeClr val="lt1"/>
                </a:solidFill>
                <a:latin typeface="Arial"/>
                <a:ea typeface="Arial"/>
                <a:cs typeface="Arial"/>
                <a:sym typeface="Arial"/>
                <a:hlinkClick r:id="rId7">
                  <a:extLst>
                    <a:ext uri="{A12FA001-AC4F-418D-AE19-62706E023703}">
                      <ahyp:hlinkClr xmlns:ahyp="http://schemas.microsoft.com/office/drawing/2018/hyperlinkcolor" val="tx"/>
                    </a:ext>
                  </a:extLst>
                </a:hlinkClick>
              </a:rPr>
              <a:t>Whatsapp Channel</a:t>
            </a:r>
            <a:r>
              <a:rPr lang="en-GB" sz="1400" b="0" i="0" u="none" strike="noStrike" cap="none">
                <a:solidFill>
                  <a:schemeClr val="lt1"/>
                </a:solidFill>
                <a:latin typeface="Arial"/>
                <a:ea typeface="Arial"/>
                <a:cs typeface="Arial"/>
                <a:sym typeface="Arial"/>
              </a:rPr>
              <a:t>.</a:t>
            </a: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0"/>
        <p:cNvGrpSpPr/>
        <p:nvPr/>
      </p:nvGrpSpPr>
      <p:grpSpPr>
        <a:xfrm>
          <a:off x="0" y="0"/>
          <a:ext cx="0" cy="0"/>
          <a:chOff x="0" y="0"/>
          <a:chExt cx="0" cy="0"/>
        </a:xfrm>
      </p:grpSpPr>
      <p:pic>
        <p:nvPicPr>
          <p:cNvPr id="381" name="Google Shape;381;p21"/>
          <p:cNvPicPr preferRelativeResize="0"/>
          <p:nvPr/>
        </p:nvPicPr>
        <p:blipFill rotWithShape="1">
          <a:blip r:embed="rId3">
            <a:alphaModFix/>
          </a:blip>
          <a:srcRect/>
          <a:stretch/>
        </p:blipFill>
        <p:spPr>
          <a:xfrm>
            <a:off x="7511000" y="4141775"/>
            <a:ext cx="1217475" cy="1217475"/>
          </a:xfrm>
          <a:prstGeom prst="rect">
            <a:avLst/>
          </a:prstGeom>
          <a:noFill/>
          <a:ln>
            <a:noFill/>
          </a:ln>
        </p:spPr>
      </p:pic>
      <p:pic>
        <p:nvPicPr>
          <p:cNvPr id="382" name="Google Shape;382;p21"/>
          <p:cNvPicPr preferRelativeResize="0"/>
          <p:nvPr/>
        </p:nvPicPr>
        <p:blipFill rotWithShape="1">
          <a:blip r:embed="rId4">
            <a:alphaModFix/>
          </a:blip>
          <a:srcRect/>
          <a:stretch/>
        </p:blipFill>
        <p:spPr>
          <a:xfrm>
            <a:off x="509500" y="4441988"/>
            <a:ext cx="1480269" cy="506676"/>
          </a:xfrm>
          <a:prstGeom prst="rect">
            <a:avLst/>
          </a:prstGeom>
          <a:noFill/>
          <a:ln>
            <a:noFill/>
          </a:ln>
        </p:spPr>
      </p:pic>
      <p:cxnSp>
        <p:nvCxnSpPr>
          <p:cNvPr id="383" name="Google Shape;383;p21"/>
          <p:cNvCxnSpPr/>
          <p:nvPr/>
        </p:nvCxnSpPr>
        <p:spPr>
          <a:xfrm rot="10800000" flipH="1">
            <a:off x="457750" y="699350"/>
            <a:ext cx="8208900" cy="23700"/>
          </a:xfrm>
          <a:prstGeom prst="straightConnector1">
            <a:avLst/>
          </a:prstGeom>
          <a:noFill/>
          <a:ln w="9525" cap="flat" cmpd="sng">
            <a:solidFill>
              <a:schemeClr val="dk2"/>
            </a:solidFill>
            <a:prstDash val="solid"/>
            <a:round/>
            <a:headEnd type="none" w="sm" len="sm"/>
            <a:tailEnd type="none" w="sm" len="sm"/>
          </a:ln>
        </p:spPr>
      </p:cxnSp>
      <p:cxnSp>
        <p:nvCxnSpPr>
          <p:cNvPr id="384" name="Google Shape;384;p21"/>
          <p:cNvCxnSpPr/>
          <p:nvPr/>
        </p:nvCxnSpPr>
        <p:spPr>
          <a:xfrm rot="10800000" flipH="1">
            <a:off x="312400" y="4333050"/>
            <a:ext cx="8208900" cy="23700"/>
          </a:xfrm>
          <a:prstGeom prst="straightConnector1">
            <a:avLst/>
          </a:prstGeom>
          <a:noFill/>
          <a:ln w="9525" cap="flat" cmpd="sng">
            <a:solidFill>
              <a:schemeClr val="dk2"/>
            </a:solidFill>
            <a:prstDash val="solid"/>
            <a:round/>
            <a:headEnd type="none" w="sm" len="sm"/>
            <a:tailEnd type="none" w="sm" len="sm"/>
          </a:ln>
        </p:spPr>
      </p:cxnSp>
      <p:pic>
        <p:nvPicPr>
          <p:cNvPr id="385" name="Google Shape;385;p21"/>
          <p:cNvPicPr preferRelativeResize="0"/>
          <p:nvPr/>
        </p:nvPicPr>
        <p:blipFill rotWithShape="1">
          <a:blip r:embed="rId5">
            <a:alphaModFix/>
          </a:blip>
          <a:srcRect/>
          <a:stretch/>
        </p:blipFill>
        <p:spPr>
          <a:xfrm>
            <a:off x="2661938" y="214125"/>
            <a:ext cx="3820125" cy="280150"/>
          </a:xfrm>
          <a:prstGeom prst="rect">
            <a:avLst/>
          </a:prstGeom>
          <a:noFill/>
          <a:ln>
            <a:noFill/>
          </a:ln>
        </p:spPr>
      </p:pic>
      <p:sp>
        <p:nvSpPr>
          <p:cNvPr id="386" name="Google Shape;386;p21"/>
          <p:cNvSpPr/>
          <p:nvPr/>
        </p:nvSpPr>
        <p:spPr>
          <a:xfrm>
            <a:off x="457750" y="928600"/>
            <a:ext cx="8208900" cy="718800"/>
          </a:xfrm>
          <a:prstGeom prst="roundRect">
            <a:avLst>
              <a:gd name="adj" fmla="val 16667"/>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chemeClr val="dk1"/>
                </a:solidFill>
                <a:latin typeface="Arial"/>
                <a:ea typeface="Arial"/>
                <a:cs typeface="Arial"/>
                <a:sym typeface="Arial"/>
              </a:rPr>
              <a:t>True or False: the email address of your MP is publicly available. </a:t>
            </a:r>
            <a:endParaRPr sz="2000" b="1" i="0" u="none" strike="noStrike" cap="none">
              <a:solidFill>
                <a:schemeClr val="dk1"/>
              </a:solidFill>
              <a:latin typeface="Arial"/>
              <a:ea typeface="Arial"/>
              <a:cs typeface="Arial"/>
              <a:sym typeface="Arial"/>
            </a:endParaRPr>
          </a:p>
        </p:txBody>
      </p:sp>
      <p:sp>
        <p:nvSpPr>
          <p:cNvPr id="387" name="Google Shape;387;p21"/>
          <p:cNvSpPr/>
          <p:nvPr/>
        </p:nvSpPr>
        <p:spPr>
          <a:xfrm>
            <a:off x="1124400" y="1852950"/>
            <a:ext cx="2481000" cy="718800"/>
          </a:xfrm>
          <a:prstGeom prst="roundRect">
            <a:avLst>
              <a:gd name="adj" fmla="val 16667"/>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chemeClr val="dk1"/>
                </a:solidFill>
                <a:latin typeface="Arial"/>
                <a:ea typeface="Arial"/>
                <a:cs typeface="Arial"/>
                <a:sym typeface="Arial"/>
              </a:rPr>
              <a:t>True </a:t>
            </a:r>
            <a:endParaRPr sz="1400" b="1" i="0" u="none" strike="noStrike" cap="none">
              <a:solidFill>
                <a:schemeClr val="dk1"/>
              </a:solidFill>
              <a:latin typeface="Montserrat"/>
              <a:ea typeface="Montserrat"/>
              <a:cs typeface="Montserrat"/>
              <a:sym typeface="Montserrat"/>
            </a:endParaRPr>
          </a:p>
        </p:txBody>
      </p:sp>
      <p:sp>
        <p:nvSpPr>
          <p:cNvPr id="388" name="Google Shape;388;p21"/>
          <p:cNvSpPr/>
          <p:nvPr/>
        </p:nvSpPr>
        <p:spPr>
          <a:xfrm>
            <a:off x="5081875" y="1852950"/>
            <a:ext cx="2481000" cy="718800"/>
          </a:xfrm>
          <a:prstGeom prst="roundRect">
            <a:avLst>
              <a:gd name="adj" fmla="val 16667"/>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chemeClr val="dk1"/>
                </a:solidFill>
                <a:latin typeface="Arial"/>
                <a:ea typeface="Arial"/>
                <a:cs typeface="Arial"/>
                <a:sym typeface="Arial"/>
              </a:rPr>
              <a:t>False</a:t>
            </a:r>
            <a:r>
              <a:rPr lang="en-GB" sz="2000" b="1" i="0" u="none" strike="noStrike" cap="none">
                <a:solidFill>
                  <a:schemeClr val="lt1"/>
                </a:solidFill>
                <a:latin typeface="Arial"/>
                <a:ea typeface="Arial"/>
                <a:cs typeface="Arial"/>
                <a:sym typeface="Arial"/>
              </a:rPr>
              <a:t> </a:t>
            </a:r>
            <a:endParaRPr sz="1400" b="1" i="0" u="none" strike="noStrike" cap="none">
              <a:solidFill>
                <a:schemeClr val="lt1"/>
              </a:solidFill>
              <a:latin typeface="Montserrat"/>
              <a:ea typeface="Montserrat"/>
              <a:cs typeface="Montserrat"/>
              <a:sym typeface="Montserra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2"/>
        <p:cNvGrpSpPr/>
        <p:nvPr/>
      </p:nvGrpSpPr>
      <p:grpSpPr>
        <a:xfrm>
          <a:off x="0" y="0"/>
          <a:ext cx="0" cy="0"/>
          <a:chOff x="0" y="0"/>
          <a:chExt cx="0" cy="0"/>
        </a:xfrm>
      </p:grpSpPr>
      <p:pic>
        <p:nvPicPr>
          <p:cNvPr id="393" name="Google Shape;393;p22"/>
          <p:cNvPicPr preferRelativeResize="0"/>
          <p:nvPr/>
        </p:nvPicPr>
        <p:blipFill rotWithShape="1">
          <a:blip r:embed="rId3">
            <a:alphaModFix/>
          </a:blip>
          <a:srcRect/>
          <a:stretch/>
        </p:blipFill>
        <p:spPr>
          <a:xfrm>
            <a:off x="7511000" y="4141775"/>
            <a:ext cx="1217475" cy="1217475"/>
          </a:xfrm>
          <a:prstGeom prst="rect">
            <a:avLst/>
          </a:prstGeom>
          <a:noFill/>
          <a:ln>
            <a:noFill/>
          </a:ln>
        </p:spPr>
      </p:pic>
      <p:pic>
        <p:nvPicPr>
          <p:cNvPr id="394" name="Google Shape;394;p22"/>
          <p:cNvPicPr preferRelativeResize="0"/>
          <p:nvPr/>
        </p:nvPicPr>
        <p:blipFill rotWithShape="1">
          <a:blip r:embed="rId4">
            <a:alphaModFix/>
          </a:blip>
          <a:srcRect/>
          <a:stretch/>
        </p:blipFill>
        <p:spPr>
          <a:xfrm>
            <a:off x="509500" y="4441988"/>
            <a:ext cx="1480269" cy="506676"/>
          </a:xfrm>
          <a:prstGeom prst="rect">
            <a:avLst/>
          </a:prstGeom>
          <a:noFill/>
          <a:ln>
            <a:noFill/>
          </a:ln>
        </p:spPr>
      </p:pic>
      <p:cxnSp>
        <p:nvCxnSpPr>
          <p:cNvPr id="395" name="Google Shape;395;p22"/>
          <p:cNvCxnSpPr/>
          <p:nvPr/>
        </p:nvCxnSpPr>
        <p:spPr>
          <a:xfrm rot="10800000" flipH="1">
            <a:off x="457750" y="699350"/>
            <a:ext cx="8208900" cy="23700"/>
          </a:xfrm>
          <a:prstGeom prst="straightConnector1">
            <a:avLst/>
          </a:prstGeom>
          <a:noFill/>
          <a:ln w="9525" cap="flat" cmpd="sng">
            <a:solidFill>
              <a:schemeClr val="dk2"/>
            </a:solidFill>
            <a:prstDash val="solid"/>
            <a:round/>
            <a:headEnd type="none" w="sm" len="sm"/>
            <a:tailEnd type="none" w="sm" len="sm"/>
          </a:ln>
        </p:spPr>
      </p:cxnSp>
      <p:cxnSp>
        <p:nvCxnSpPr>
          <p:cNvPr id="396" name="Google Shape;396;p22"/>
          <p:cNvCxnSpPr/>
          <p:nvPr/>
        </p:nvCxnSpPr>
        <p:spPr>
          <a:xfrm rot="10800000" flipH="1">
            <a:off x="312400" y="4333050"/>
            <a:ext cx="8208900" cy="23700"/>
          </a:xfrm>
          <a:prstGeom prst="straightConnector1">
            <a:avLst/>
          </a:prstGeom>
          <a:noFill/>
          <a:ln w="9525" cap="flat" cmpd="sng">
            <a:solidFill>
              <a:schemeClr val="dk2"/>
            </a:solidFill>
            <a:prstDash val="solid"/>
            <a:round/>
            <a:headEnd type="none" w="sm" len="sm"/>
            <a:tailEnd type="none" w="sm" len="sm"/>
          </a:ln>
        </p:spPr>
      </p:cxnSp>
      <p:pic>
        <p:nvPicPr>
          <p:cNvPr id="397" name="Google Shape;397;p22"/>
          <p:cNvPicPr preferRelativeResize="0"/>
          <p:nvPr/>
        </p:nvPicPr>
        <p:blipFill rotWithShape="1">
          <a:blip r:embed="rId5">
            <a:alphaModFix/>
          </a:blip>
          <a:srcRect/>
          <a:stretch/>
        </p:blipFill>
        <p:spPr>
          <a:xfrm>
            <a:off x="2661938" y="214125"/>
            <a:ext cx="3820125" cy="280150"/>
          </a:xfrm>
          <a:prstGeom prst="rect">
            <a:avLst/>
          </a:prstGeom>
          <a:noFill/>
          <a:ln>
            <a:noFill/>
          </a:ln>
        </p:spPr>
      </p:pic>
      <p:sp>
        <p:nvSpPr>
          <p:cNvPr id="398" name="Google Shape;398;p22"/>
          <p:cNvSpPr/>
          <p:nvPr/>
        </p:nvSpPr>
        <p:spPr>
          <a:xfrm>
            <a:off x="457750" y="928600"/>
            <a:ext cx="8208900" cy="718800"/>
          </a:xfrm>
          <a:prstGeom prst="roundRect">
            <a:avLst>
              <a:gd name="adj" fmla="val 16667"/>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chemeClr val="dk1"/>
                </a:solidFill>
                <a:latin typeface="Arial"/>
                <a:ea typeface="Arial"/>
                <a:cs typeface="Arial"/>
                <a:sym typeface="Arial"/>
              </a:rPr>
              <a:t>True or False: the email of your MP is publicly available. </a:t>
            </a:r>
            <a:endParaRPr sz="2000" b="1" i="0" u="none" strike="noStrike" cap="none">
              <a:solidFill>
                <a:schemeClr val="dk1"/>
              </a:solidFill>
              <a:latin typeface="Arial"/>
              <a:ea typeface="Arial"/>
              <a:cs typeface="Arial"/>
              <a:sym typeface="Arial"/>
            </a:endParaRPr>
          </a:p>
        </p:txBody>
      </p:sp>
      <p:sp>
        <p:nvSpPr>
          <p:cNvPr id="399" name="Google Shape;399;p22"/>
          <p:cNvSpPr/>
          <p:nvPr/>
        </p:nvSpPr>
        <p:spPr>
          <a:xfrm>
            <a:off x="1124400" y="1852950"/>
            <a:ext cx="2481000" cy="718800"/>
          </a:xfrm>
          <a:prstGeom prst="roundRect">
            <a:avLst>
              <a:gd name="adj" fmla="val 16667"/>
            </a:avLst>
          </a:prstGeom>
          <a:solidFill>
            <a:srgbClr val="6AA84F"/>
          </a:solidFill>
          <a:ln w="9525"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chemeClr val="dk1"/>
                </a:solidFill>
                <a:latin typeface="Arial"/>
                <a:ea typeface="Arial"/>
                <a:cs typeface="Arial"/>
                <a:sym typeface="Arial"/>
              </a:rPr>
              <a:t>True </a:t>
            </a:r>
            <a:endParaRPr sz="1400" b="1" i="0" u="none" strike="noStrike" cap="none">
              <a:solidFill>
                <a:schemeClr val="dk1"/>
              </a:solidFill>
              <a:latin typeface="Montserrat"/>
              <a:ea typeface="Montserrat"/>
              <a:cs typeface="Montserrat"/>
              <a:sym typeface="Montserrat"/>
            </a:endParaRPr>
          </a:p>
        </p:txBody>
      </p:sp>
      <p:sp>
        <p:nvSpPr>
          <p:cNvPr id="400" name="Google Shape;400;p22"/>
          <p:cNvSpPr/>
          <p:nvPr/>
        </p:nvSpPr>
        <p:spPr>
          <a:xfrm>
            <a:off x="5081875" y="1852950"/>
            <a:ext cx="2481000" cy="718800"/>
          </a:xfrm>
          <a:prstGeom prst="roundRect">
            <a:avLst>
              <a:gd name="adj" fmla="val 16667"/>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chemeClr val="dk1"/>
                </a:solidFill>
                <a:latin typeface="Arial"/>
                <a:ea typeface="Arial"/>
                <a:cs typeface="Arial"/>
                <a:sym typeface="Arial"/>
              </a:rPr>
              <a:t>False</a:t>
            </a:r>
            <a:r>
              <a:rPr lang="en-GB" sz="2000" b="1" i="0" u="none" strike="noStrike" cap="none">
                <a:solidFill>
                  <a:schemeClr val="lt1"/>
                </a:solidFill>
                <a:latin typeface="Arial"/>
                <a:ea typeface="Arial"/>
                <a:cs typeface="Arial"/>
                <a:sym typeface="Arial"/>
              </a:rPr>
              <a:t> </a:t>
            </a:r>
            <a:endParaRPr sz="1400" b="1" i="0" u="none" strike="noStrike" cap="none">
              <a:solidFill>
                <a:schemeClr val="lt1"/>
              </a:solidFill>
              <a:latin typeface="Montserrat"/>
              <a:ea typeface="Montserrat"/>
              <a:cs typeface="Montserrat"/>
              <a:sym typeface="Montserrat"/>
            </a:endParaRPr>
          </a:p>
        </p:txBody>
      </p:sp>
      <p:sp>
        <p:nvSpPr>
          <p:cNvPr id="401" name="Google Shape;401;p22"/>
          <p:cNvSpPr/>
          <p:nvPr/>
        </p:nvSpPr>
        <p:spPr>
          <a:xfrm>
            <a:off x="493513" y="3058250"/>
            <a:ext cx="8157000" cy="597000"/>
          </a:xfrm>
          <a:prstGeom prst="roundRect">
            <a:avLst>
              <a:gd name="adj" fmla="val 16667"/>
            </a:avLst>
          </a:prstGeom>
          <a:solidFill>
            <a:srgbClr val="02304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lt1"/>
                </a:solidFill>
                <a:latin typeface="Arial"/>
                <a:ea typeface="Arial"/>
                <a:cs typeface="Arial"/>
                <a:sym typeface="Arial"/>
              </a:rPr>
              <a:t>Yes! You can find the email address of your MP, and any representative on </a:t>
            </a:r>
            <a:r>
              <a:rPr lang="en-GB" sz="1400" b="1" i="0" u="sng" strike="noStrike" cap="none">
                <a:solidFill>
                  <a:schemeClr val="lt1"/>
                </a:solidFill>
                <a:latin typeface="Arial"/>
                <a:ea typeface="Arial"/>
                <a:cs typeface="Arial"/>
                <a:sym typeface="Arial"/>
                <a:hlinkClick r:id="rId6">
                  <a:extLst>
                    <a:ext uri="{A12FA001-AC4F-418D-AE19-62706E023703}">
                      <ahyp:hlinkClr xmlns:ahyp="http://schemas.microsoft.com/office/drawing/2018/hyperlinkcolor" val="tx"/>
                    </a:ext>
                  </a:extLst>
                </a:hlinkClick>
              </a:rPr>
              <a:t>WriteToThem.com</a:t>
            </a:r>
            <a:r>
              <a:rPr lang="en-GB" sz="1400" b="1" i="0" u="none" strike="noStrike" cap="none">
                <a:solidFill>
                  <a:schemeClr val="lt1"/>
                </a:solidFill>
                <a:latin typeface="Arial"/>
                <a:ea typeface="Arial"/>
                <a:cs typeface="Arial"/>
                <a:sym typeface="Arial"/>
              </a:rPr>
              <a:t> </a:t>
            </a:r>
            <a:endParaRPr sz="1400" b="1" i="0" u="none" strike="noStrike" cap="none">
              <a:solidFill>
                <a:schemeClr val="lt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5"/>
        <p:cNvGrpSpPr/>
        <p:nvPr/>
      </p:nvGrpSpPr>
      <p:grpSpPr>
        <a:xfrm>
          <a:off x="0" y="0"/>
          <a:ext cx="0" cy="0"/>
          <a:chOff x="0" y="0"/>
          <a:chExt cx="0" cy="0"/>
        </a:xfrm>
      </p:grpSpPr>
      <p:pic>
        <p:nvPicPr>
          <p:cNvPr id="406" name="Google Shape;406;p23"/>
          <p:cNvPicPr preferRelativeResize="0"/>
          <p:nvPr/>
        </p:nvPicPr>
        <p:blipFill rotWithShape="1">
          <a:blip r:embed="rId3">
            <a:alphaModFix/>
          </a:blip>
          <a:srcRect/>
          <a:stretch/>
        </p:blipFill>
        <p:spPr>
          <a:xfrm>
            <a:off x="7511000" y="4141775"/>
            <a:ext cx="1217475" cy="1217475"/>
          </a:xfrm>
          <a:prstGeom prst="rect">
            <a:avLst/>
          </a:prstGeom>
          <a:noFill/>
          <a:ln>
            <a:noFill/>
          </a:ln>
        </p:spPr>
      </p:pic>
      <p:pic>
        <p:nvPicPr>
          <p:cNvPr id="407" name="Google Shape;407;p23"/>
          <p:cNvPicPr preferRelativeResize="0"/>
          <p:nvPr/>
        </p:nvPicPr>
        <p:blipFill rotWithShape="1">
          <a:blip r:embed="rId4">
            <a:alphaModFix/>
          </a:blip>
          <a:srcRect/>
          <a:stretch/>
        </p:blipFill>
        <p:spPr>
          <a:xfrm>
            <a:off x="509500" y="4441988"/>
            <a:ext cx="1480269" cy="506676"/>
          </a:xfrm>
          <a:prstGeom prst="rect">
            <a:avLst/>
          </a:prstGeom>
          <a:noFill/>
          <a:ln>
            <a:noFill/>
          </a:ln>
        </p:spPr>
      </p:pic>
      <p:cxnSp>
        <p:nvCxnSpPr>
          <p:cNvPr id="408" name="Google Shape;408;p23"/>
          <p:cNvCxnSpPr/>
          <p:nvPr/>
        </p:nvCxnSpPr>
        <p:spPr>
          <a:xfrm rot="10800000" flipH="1">
            <a:off x="457750" y="699350"/>
            <a:ext cx="8208900" cy="23700"/>
          </a:xfrm>
          <a:prstGeom prst="straightConnector1">
            <a:avLst/>
          </a:prstGeom>
          <a:noFill/>
          <a:ln w="9525" cap="flat" cmpd="sng">
            <a:solidFill>
              <a:schemeClr val="dk2"/>
            </a:solidFill>
            <a:prstDash val="solid"/>
            <a:round/>
            <a:headEnd type="none" w="sm" len="sm"/>
            <a:tailEnd type="none" w="sm" len="sm"/>
          </a:ln>
        </p:spPr>
      </p:cxnSp>
      <p:cxnSp>
        <p:nvCxnSpPr>
          <p:cNvPr id="409" name="Google Shape;409;p23"/>
          <p:cNvCxnSpPr/>
          <p:nvPr/>
        </p:nvCxnSpPr>
        <p:spPr>
          <a:xfrm rot="10800000" flipH="1">
            <a:off x="312400" y="4333050"/>
            <a:ext cx="8208900" cy="23700"/>
          </a:xfrm>
          <a:prstGeom prst="straightConnector1">
            <a:avLst/>
          </a:prstGeom>
          <a:noFill/>
          <a:ln w="9525" cap="flat" cmpd="sng">
            <a:solidFill>
              <a:schemeClr val="dk2"/>
            </a:solidFill>
            <a:prstDash val="solid"/>
            <a:round/>
            <a:headEnd type="none" w="sm" len="sm"/>
            <a:tailEnd type="none" w="sm" len="sm"/>
          </a:ln>
        </p:spPr>
      </p:cxnSp>
      <p:pic>
        <p:nvPicPr>
          <p:cNvPr id="410" name="Google Shape;410;p23"/>
          <p:cNvPicPr preferRelativeResize="0"/>
          <p:nvPr/>
        </p:nvPicPr>
        <p:blipFill rotWithShape="1">
          <a:blip r:embed="rId5">
            <a:alphaModFix/>
          </a:blip>
          <a:srcRect/>
          <a:stretch/>
        </p:blipFill>
        <p:spPr>
          <a:xfrm>
            <a:off x="2661938" y="214125"/>
            <a:ext cx="3820125" cy="280150"/>
          </a:xfrm>
          <a:prstGeom prst="rect">
            <a:avLst/>
          </a:prstGeom>
          <a:noFill/>
          <a:ln>
            <a:noFill/>
          </a:ln>
        </p:spPr>
      </p:pic>
      <p:sp>
        <p:nvSpPr>
          <p:cNvPr id="411" name="Google Shape;411;p23"/>
          <p:cNvSpPr/>
          <p:nvPr/>
        </p:nvSpPr>
        <p:spPr>
          <a:xfrm>
            <a:off x="457750" y="928600"/>
            <a:ext cx="8208900" cy="718800"/>
          </a:xfrm>
          <a:prstGeom prst="roundRect">
            <a:avLst>
              <a:gd name="adj" fmla="val 16667"/>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chemeClr val="dk1"/>
                </a:solidFill>
                <a:latin typeface="Arial"/>
                <a:ea typeface="Arial"/>
                <a:cs typeface="Arial"/>
                <a:sym typeface="Arial"/>
              </a:rPr>
              <a:t>True or False: the debates in parliament are private. </a:t>
            </a:r>
            <a:endParaRPr sz="2000" b="1" i="0" u="none" strike="noStrike" cap="none">
              <a:solidFill>
                <a:schemeClr val="dk1"/>
              </a:solidFill>
              <a:latin typeface="Arial"/>
              <a:ea typeface="Arial"/>
              <a:cs typeface="Arial"/>
              <a:sym typeface="Arial"/>
            </a:endParaRPr>
          </a:p>
        </p:txBody>
      </p:sp>
      <p:sp>
        <p:nvSpPr>
          <p:cNvPr id="412" name="Google Shape;412;p23"/>
          <p:cNvSpPr/>
          <p:nvPr/>
        </p:nvSpPr>
        <p:spPr>
          <a:xfrm>
            <a:off x="1124400" y="1852950"/>
            <a:ext cx="2481000" cy="718800"/>
          </a:xfrm>
          <a:prstGeom prst="roundRect">
            <a:avLst>
              <a:gd name="adj" fmla="val 16667"/>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chemeClr val="dk1"/>
                </a:solidFill>
                <a:latin typeface="Arial"/>
                <a:ea typeface="Arial"/>
                <a:cs typeface="Arial"/>
                <a:sym typeface="Arial"/>
              </a:rPr>
              <a:t>True </a:t>
            </a:r>
            <a:endParaRPr sz="1400" b="1" i="0" u="none" strike="noStrike" cap="none">
              <a:solidFill>
                <a:schemeClr val="dk1"/>
              </a:solidFill>
              <a:latin typeface="Montserrat"/>
              <a:ea typeface="Montserrat"/>
              <a:cs typeface="Montserrat"/>
              <a:sym typeface="Montserrat"/>
            </a:endParaRPr>
          </a:p>
        </p:txBody>
      </p:sp>
      <p:sp>
        <p:nvSpPr>
          <p:cNvPr id="413" name="Google Shape;413;p23"/>
          <p:cNvSpPr/>
          <p:nvPr/>
        </p:nvSpPr>
        <p:spPr>
          <a:xfrm>
            <a:off x="5081875" y="1852950"/>
            <a:ext cx="2481000" cy="718800"/>
          </a:xfrm>
          <a:prstGeom prst="roundRect">
            <a:avLst>
              <a:gd name="adj" fmla="val 16667"/>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chemeClr val="dk1"/>
                </a:solidFill>
                <a:latin typeface="Arial"/>
                <a:ea typeface="Arial"/>
                <a:cs typeface="Arial"/>
                <a:sym typeface="Arial"/>
              </a:rPr>
              <a:t>False</a:t>
            </a:r>
            <a:r>
              <a:rPr lang="en-GB" sz="2000" b="1" i="0" u="none" strike="noStrike" cap="none">
                <a:solidFill>
                  <a:schemeClr val="lt1"/>
                </a:solidFill>
                <a:latin typeface="Arial"/>
                <a:ea typeface="Arial"/>
                <a:cs typeface="Arial"/>
                <a:sym typeface="Arial"/>
              </a:rPr>
              <a:t> </a:t>
            </a:r>
            <a:endParaRPr sz="1400" b="1" i="0" u="none" strike="noStrike" cap="none">
              <a:solidFill>
                <a:schemeClr val="lt1"/>
              </a:solidFill>
              <a:latin typeface="Montserrat"/>
              <a:ea typeface="Montserrat"/>
              <a:cs typeface="Montserrat"/>
              <a:sym typeface="Montserra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7"/>
        <p:cNvGrpSpPr/>
        <p:nvPr/>
      </p:nvGrpSpPr>
      <p:grpSpPr>
        <a:xfrm>
          <a:off x="0" y="0"/>
          <a:ext cx="0" cy="0"/>
          <a:chOff x="0" y="0"/>
          <a:chExt cx="0" cy="0"/>
        </a:xfrm>
      </p:grpSpPr>
      <p:pic>
        <p:nvPicPr>
          <p:cNvPr id="418" name="Google Shape;418;p24"/>
          <p:cNvPicPr preferRelativeResize="0"/>
          <p:nvPr/>
        </p:nvPicPr>
        <p:blipFill rotWithShape="1">
          <a:blip r:embed="rId3">
            <a:alphaModFix/>
          </a:blip>
          <a:srcRect/>
          <a:stretch/>
        </p:blipFill>
        <p:spPr>
          <a:xfrm>
            <a:off x="7511000" y="4141775"/>
            <a:ext cx="1217475" cy="1217475"/>
          </a:xfrm>
          <a:prstGeom prst="rect">
            <a:avLst/>
          </a:prstGeom>
          <a:noFill/>
          <a:ln>
            <a:noFill/>
          </a:ln>
        </p:spPr>
      </p:pic>
      <p:pic>
        <p:nvPicPr>
          <p:cNvPr id="419" name="Google Shape;419;p24"/>
          <p:cNvPicPr preferRelativeResize="0"/>
          <p:nvPr/>
        </p:nvPicPr>
        <p:blipFill rotWithShape="1">
          <a:blip r:embed="rId4">
            <a:alphaModFix/>
          </a:blip>
          <a:srcRect/>
          <a:stretch/>
        </p:blipFill>
        <p:spPr>
          <a:xfrm>
            <a:off x="509500" y="4441988"/>
            <a:ext cx="1480269" cy="506676"/>
          </a:xfrm>
          <a:prstGeom prst="rect">
            <a:avLst/>
          </a:prstGeom>
          <a:noFill/>
          <a:ln>
            <a:noFill/>
          </a:ln>
        </p:spPr>
      </p:pic>
      <p:cxnSp>
        <p:nvCxnSpPr>
          <p:cNvPr id="420" name="Google Shape;420;p24"/>
          <p:cNvCxnSpPr/>
          <p:nvPr/>
        </p:nvCxnSpPr>
        <p:spPr>
          <a:xfrm rot="10800000" flipH="1">
            <a:off x="457750" y="699350"/>
            <a:ext cx="8208900" cy="23700"/>
          </a:xfrm>
          <a:prstGeom prst="straightConnector1">
            <a:avLst/>
          </a:prstGeom>
          <a:noFill/>
          <a:ln w="9525" cap="flat" cmpd="sng">
            <a:solidFill>
              <a:schemeClr val="dk2"/>
            </a:solidFill>
            <a:prstDash val="solid"/>
            <a:round/>
            <a:headEnd type="none" w="sm" len="sm"/>
            <a:tailEnd type="none" w="sm" len="sm"/>
          </a:ln>
        </p:spPr>
      </p:cxnSp>
      <p:cxnSp>
        <p:nvCxnSpPr>
          <p:cNvPr id="421" name="Google Shape;421;p24"/>
          <p:cNvCxnSpPr/>
          <p:nvPr/>
        </p:nvCxnSpPr>
        <p:spPr>
          <a:xfrm rot="10800000" flipH="1">
            <a:off x="312400" y="4333050"/>
            <a:ext cx="8208900" cy="23700"/>
          </a:xfrm>
          <a:prstGeom prst="straightConnector1">
            <a:avLst/>
          </a:prstGeom>
          <a:noFill/>
          <a:ln w="9525" cap="flat" cmpd="sng">
            <a:solidFill>
              <a:schemeClr val="dk2"/>
            </a:solidFill>
            <a:prstDash val="solid"/>
            <a:round/>
            <a:headEnd type="none" w="sm" len="sm"/>
            <a:tailEnd type="none" w="sm" len="sm"/>
          </a:ln>
        </p:spPr>
      </p:cxnSp>
      <p:pic>
        <p:nvPicPr>
          <p:cNvPr id="422" name="Google Shape;422;p24"/>
          <p:cNvPicPr preferRelativeResize="0"/>
          <p:nvPr/>
        </p:nvPicPr>
        <p:blipFill rotWithShape="1">
          <a:blip r:embed="rId5">
            <a:alphaModFix/>
          </a:blip>
          <a:srcRect/>
          <a:stretch/>
        </p:blipFill>
        <p:spPr>
          <a:xfrm>
            <a:off x="2661938" y="214125"/>
            <a:ext cx="3820125" cy="280150"/>
          </a:xfrm>
          <a:prstGeom prst="rect">
            <a:avLst/>
          </a:prstGeom>
          <a:noFill/>
          <a:ln>
            <a:noFill/>
          </a:ln>
        </p:spPr>
      </p:pic>
      <p:sp>
        <p:nvSpPr>
          <p:cNvPr id="423" name="Google Shape;423;p24"/>
          <p:cNvSpPr/>
          <p:nvPr/>
        </p:nvSpPr>
        <p:spPr>
          <a:xfrm>
            <a:off x="457750" y="928600"/>
            <a:ext cx="8208900" cy="718800"/>
          </a:xfrm>
          <a:prstGeom prst="roundRect">
            <a:avLst>
              <a:gd name="adj" fmla="val 16667"/>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chemeClr val="dk1"/>
                </a:solidFill>
                <a:latin typeface="Arial"/>
                <a:ea typeface="Arial"/>
                <a:cs typeface="Arial"/>
                <a:sym typeface="Arial"/>
              </a:rPr>
              <a:t>True or False: the debates in parliament are private. </a:t>
            </a:r>
            <a:endParaRPr sz="2000" b="1" i="0" u="none" strike="noStrike" cap="none">
              <a:solidFill>
                <a:schemeClr val="dk1"/>
              </a:solidFill>
              <a:latin typeface="Arial"/>
              <a:ea typeface="Arial"/>
              <a:cs typeface="Arial"/>
              <a:sym typeface="Arial"/>
            </a:endParaRPr>
          </a:p>
        </p:txBody>
      </p:sp>
      <p:sp>
        <p:nvSpPr>
          <p:cNvPr id="424" name="Google Shape;424;p24"/>
          <p:cNvSpPr/>
          <p:nvPr/>
        </p:nvSpPr>
        <p:spPr>
          <a:xfrm>
            <a:off x="1124400" y="1852950"/>
            <a:ext cx="2481000" cy="718800"/>
          </a:xfrm>
          <a:prstGeom prst="roundRect">
            <a:avLst>
              <a:gd name="adj" fmla="val 16667"/>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chemeClr val="dk1"/>
                </a:solidFill>
                <a:latin typeface="Arial"/>
                <a:ea typeface="Arial"/>
                <a:cs typeface="Arial"/>
                <a:sym typeface="Arial"/>
              </a:rPr>
              <a:t>True </a:t>
            </a:r>
            <a:endParaRPr sz="1400" b="1" i="0" u="none" strike="noStrike" cap="none">
              <a:solidFill>
                <a:schemeClr val="dk1"/>
              </a:solidFill>
              <a:latin typeface="Montserrat"/>
              <a:ea typeface="Montserrat"/>
              <a:cs typeface="Montserrat"/>
              <a:sym typeface="Montserrat"/>
            </a:endParaRPr>
          </a:p>
        </p:txBody>
      </p:sp>
      <p:sp>
        <p:nvSpPr>
          <p:cNvPr id="425" name="Google Shape;425;p24"/>
          <p:cNvSpPr/>
          <p:nvPr/>
        </p:nvSpPr>
        <p:spPr>
          <a:xfrm>
            <a:off x="5081875" y="1852950"/>
            <a:ext cx="2481000" cy="718800"/>
          </a:xfrm>
          <a:prstGeom prst="roundRect">
            <a:avLst>
              <a:gd name="adj" fmla="val 16667"/>
            </a:avLst>
          </a:prstGeom>
          <a:solidFill>
            <a:srgbClr val="CC0000"/>
          </a:solidFill>
          <a:ln w="952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chemeClr val="dk1"/>
                </a:solidFill>
                <a:latin typeface="Arial"/>
                <a:ea typeface="Arial"/>
                <a:cs typeface="Arial"/>
                <a:sym typeface="Arial"/>
              </a:rPr>
              <a:t>False</a:t>
            </a:r>
            <a:r>
              <a:rPr lang="en-GB" sz="2000" b="1" i="0" u="none" strike="noStrike" cap="none">
                <a:solidFill>
                  <a:schemeClr val="lt1"/>
                </a:solidFill>
                <a:latin typeface="Arial"/>
                <a:ea typeface="Arial"/>
                <a:cs typeface="Arial"/>
                <a:sym typeface="Arial"/>
              </a:rPr>
              <a:t> </a:t>
            </a:r>
            <a:endParaRPr sz="1400" b="1" i="0" u="none" strike="noStrike" cap="none">
              <a:solidFill>
                <a:schemeClr val="lt1"/>
              </a:solidFill>
              <a:latin typeface="Montserrat"/>
              <a:ea typeface="Montserrat"/>
              <a:cs typeface="Montserrat"/>
              <a:sym typeface="Montserrat"/>
            </a:endParaRPr>
          </a:p>
        </p:txBody>
      </p:sp>
      <p:sp>
        <p:nvSpPr>
          <p:cNvPr id="426" name="Google Shape;426;p24"/>
          <p:cNvSpPr/>
          <p:nvPr/>
        </p:nvSpPr>
        <p:spPr>
          <a:xfrm>
            <a:off x="457750" y="3039800"/>
            <a:ext cx="8208900" cy="633900"/>
          </a:xfrm>
          <a:prstGeom prst="roundRect">
            <a:avLst>
              <a:gd name="adj" fmla="val 16667"/>
            </a:avLst>
          </a:prstGeom>
          <a:solidFill>
            <a:srgbClr val="0230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lt1"/>
                </a:solidFill>
                <a:latin typeface="Arial"/>
                <a:ea typeface="Arial"/>
                <a:cs typeface="Arial"/>
                <a:sym typeface="Arial"/>
              </a:rPr>
              <a:t>You can find transcripts and voting records from parliament on </a:t>
            </a:r>
            <a:r>
              <a:rPr lang="en-GB" sz="1400" b="1" i="0" u="sng" strike="noStrike" cap="none">
                <a:solidFill>
                  <a:schemeClr val="lt1"/>
                </a:solidFill>
                <a:latin typeface="Arial"/>
                <a:ea typeface="Arial"/>
                <a:cs typeface="Arial"/>
                <a:sym typeface="Arial"/>
                <a:hlinkClick r:id="rId6">
                  <a:extLst>
                    <a:ext uri="{A12FA001-AC4F-418D-AE19-62706E023703}">
                      <ahyp:hlinkClr xmlns:ahyp="http://schemas.microsoft.com/office/drawing/2018/hyperlinkcolor" val="tx"/>
                    </a:ext>
                  </a:extLst>
                </a:hlinkClick>
              </a:rPr>
              <a:t>Hansard</a:t>
            </a:r>
            <a:r>
              <a:rPr lang="en-GB" sz="1400" b="1" i="0" u="none" strike="noStrike" cap="none">
                <a:solidFill>
                  <a:schemeClr val="lt1"/>
                </a:solidFill>
                <a:latin typeface="Arial"/>
                <a:ea typeface="Arial"/>
                <a:cs typeface="Arial"/>
                <a:sym typeface="Arial"/>
              </a:rPr>
              <a:t>. </a:t>
            </a:r>
            <a:endParaRPr sz="1400" b="1" i="0" u="none" strike="noStrike" cap="none">
              <a:solidFill>
                <a:schemeClr val="lt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0"/>
        <p:cNvGrpSpPr/>
        <p:nvPr/>
      </p:nvGrpSpPr>
      <p:grpSpPr>
        <a:xfrm>
          <a:off x="0" y="0"/>
          <a:ext cx="0" cy="0"/>
          <a:chOff x="0" y="0"/>
          <a:chExt cx="0" cy="0"/>
        </a:xfrm>
      </p:grpSpPr>
      <p:pic>
        <p:nvPicPr>
          <p:cNvPr id="431" name="Google Shape;431;p25"/>
          <p:cNvPicPr preferRelativeResize="0"/>
          <p:nvPr/>
        </p:nvPicPr>
        <p:blipFill rotWithShape="1">
          <a:blip r:embed="rId3">
            <a:alphaModFix/>
          </a:blip>
          <a:srcRect/>
          <a:stretch/>
        </p:blipFill>
        <p:spPr>
          <a:xfrm>
            <a:off x="7511000" y="4141775"/>
            <a:ext cx="1217475" cy="1217475"/>
          </a:xfrm>
          <a:prstGeom prst="rect">
            <a:avLst/>
          </a:prstGeom>
          <a:noFill/>
          <a:ln>
            <a:noFill/>
          </a:ln>
        </p:spPr>
      </p:pic>
      <p:pic>
        <p:nvPicPr>
          <p:cNvPr id="432" name="Google Shape;432;p25"/>
          <p:cNvPicPr preferRelativeResize="0"/>
          <p:nvPr/>
        </p:nvPicPr>
        <p:blipFill rotWithShape="1">
          <a:blip r:embed="rId4">
            <a:alphaModFix/>
          </a:blip>
          <a:srcRect/>
          <a:stretch/>
        </p:blipFill>
        <p:spPr>
          <a:xfrm>
            <a:off x="509500" y="4441988"/>
            <a:ext cx="1480269" cy="506676"/>
          </a:xfrm>
          <a:prstGeom prst="rect">
            <a:avLst/>
          </a:prstGeom>
          <a:noFill/>
          <a:ln>
            <a:noFill/>
          </a:ln>
        </p:spPr>
      </p:pic>
      <p:cxnSp>
        <p:nvCxnSpPr>
          <p:cNvPr id="433" name="Google Shape;433;p25"/>
          <p:cNvCxnSpPr/>
          <p:nvPr/>
        </p:nvCxnSpPr>
        <p:spPr>
          <a:xfrm rot="10800000" flipH="1">
            <a:off x="457750" y="699350"/>
            <a:ext cx="8208900" cy="23700"/>
          </a:xfrm>
          <a:prstGeom prst="straightConnector1">
            <a:avLst/>
          </a:prstGeom>
          <a:noFill/>
          <a:ln w="9525" cap="flat" cmpd="sng">
            <a:solidFill>
              <a:schemeClr val="dk2"/>
            </a:solidFill>
            <a:prstDash val="solid"/>
            <a:round/>
            <a:headEnd type="none" w="sm" len="sm"/>
            <a:tailEnd type="none" w="sm" len="sm"/>
          </a:ln>
        </p:spPr>
      </p:cxnSp>
      <p:cxnSp>
        <p:nvCxnSpPr>
          <p:cNvPr id="434" name="Google Shape;434;p25"/>
          <p:cNvCxnSpPr/>
          <p:nvPr/>
        </p:nvCxnSpPr>
        <p:spPr>
          <a:xfrm rot="10800000" flipH="1">
            <a:off x="312400" y="4333050"/>
            <a:ext cx="8208900" cy="23700"/>
          </a:xfrm>
          <a:prstGeom prst="straightConnector1">
            <a:avLst/>
          </a:prstGeom>
          <a:noFill/>
          <a:ln w="9525" cap="flat" cmpd="sng">
            <a:solidFill>
              <a:schemeClr val="dk2"/>
            </a:solidFill>
            <a:prstDash val="solid"/>
            <a:round/>
            <a:headEnd type="none" w="sm" len="sm"/>
            <a:tailEnd type="none" w="sm" len="sm"/>
          </a:ln>
        </p:spPr>
      </p:cxnSp>
      <p:pic>
        <p:nvPicPr>
          <p:cNvPr id="435" name="Google Shape;435;p25"/>
          <p:cNvPicPr preferRelativeResize="0"/>
          <p:nvPr/>
        </p:nvPicPr>
        <p:blipFill rotWithShape="1">
          <a:blip r:embed="rId5">
            <a:alphaModFix/>
          </a:blip>
          <a:srcRect/>
          <a:stretch/>
        </p:blipFill>
        <p:spPr>
          <a:xfrm>
            <a:off x="2661938" y="214125"/>
            <a:ext cx="3820125" cy="280150"/>
          </a:xfrm>
          <a:prstGeom prst="rect">
            <a:avLst/>
          </a:prstGeom>
          <a:noFill/>
          <a:ln>
            <a:noFill/>
          </a:ln>
        </p:spPr>
      </p:pic>
      <p:sp>
        <p:nvSpPr>
          <p:cNvPr id="436" name="Google Shape;436;p25"/>
          <p:cNvSpPr/>
          <p:nvPr/>
        </p:nvSpPr>
        <p:spPr>
          <a:xfrm>
            <a:off x="457750" y="928600"/>
            <a:ext cx="8208900" cy="718800"/>
          </a:xfrm>
          <a:prstGeom prst="roundRect">
            <a:avLst>
              <a:gd name="adj" fmla="val 16667"/>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chemeClr val="dk1"/>
                </a:solidFill>
                <a:latin typeface="Arial"/>
                <a:ea typeface="Arial"/>
                <a:cs typeface="Arial"/>
                <a:sym typeface="Arial"/>
              </a:rPr>
              <a:t>True or False: you need to apply to register to vote by post or by proxy if you wish to vote in this way. </a:t>
            </a:r>
            <a:endParaRPr sz="2000" b="1" i="0" u="none" strike="noStrike" cap="none">
              <a:solidFill>
                <a:schemeClr val="dk1"/>
              </a:solidFill>
              <a:latin typeface="Arial"/>
              <a:ea typeface="Arial"/>
              <a:cs typeface="Arial"/>
              <a:sym typeface="Arial"/>
            </a:endParaRPr>
          </a:p>
        </p:txBody>
      </p:sp>
      <p:sp>
        <p:nvSpPr>
          <p:cNvPr id="437" name="Google Shape;437;p25"/>
          <p:cNvSpPr/>
          <p:nvPr/>
        </p:nvSpPr>
        <p:spPr>
          <a:xfrm>
            <a:off x="1124400" y="1852950"/>
            <a:ext cx="2481000" cy="718800"/>
          </a:xfrm>
          <a:prstGeom prst="roundRect">
            <a:avLst>
              <a:gd name="adj" fmla="val 16667"/>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chemeClr val="dk1"/>
                </a:solidFill>
                <a:latin typeface="Arial"/>
                <a:ea typeface="Arial"/>
                <a:cs typeface="Arial"/>
                <a:sym typeface="Arial"/>
              </a:rPr>
              <a:t>True </a:t>
            </a:r>
            <a:endParaRPr sz="1400" b="1" i="0" u="none" strike="noStrike" cap="none">
              <a:solidFill>
                <a:schemeClr val="dk1"/>
              </a:solidFill>
              <a:latin typeface="Montserrat"/>
              <a:ea typeface="Montserrat"/>
              <a:cs typeface="Montserrat"/>
              <a:sym typeface="Montserrat"/>
            </a:endParaRPr>
          </a:p>
        </p:txBody>
      </p:sp>
      <p:sp>
        <p:nvSpPr>
          <p:cNvPr id="438" name="Google Shape;438;p25"/>
          <p:cNvSpPr/>
          <p:nvPr/>
        </p:nvSpPr>
        <p:spPr>
          <a:xfrm>
            <a:off x="5081875" y="1852950"/>
            <a:ext cx="2481000" cy="718800"/>
          </a:xfrm>
          <a:prstGeom prst="roundRect">
            <a:avLst>
              <a:gd name="adj" fmla="val 16667"/>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chemeClr val="dk1"/>
                </a:solidFill>
                <a:latin typeface="Arial"/>
                <a:ea typeface="Arial"/>
                <a:cs typeface="Arial"/>
                <a:sym typeface="Arial"/>
              </a:rPr>
              <a:t>False</a:t>
            </a:r>
            <a:r>
              <a:rPr lang="en-GB" sz="2000" b="1" i="0" u="none" strike="noStrike" cap="none">
                <a:solidFill>
                  <a:schemeClr val="lt1"/>
                </a:solidFill>
                <a:latin typeface="Arial"/>
                <a:ea typeface="Arial"/>
                <a:cs typeface="Arial"/>
                <a:sym typeface="Arial"/>
              </a:rPr>
              <a:t> </a:t>
            </a:r>
            <a:endParaRPr sz="1400" b="1" i="0" u="none" strike="noStrike" cap="none">
              <a:solidFill>
                <a:schemeClr val="lt1"/>
              </a:solidFill>
              <a:latin typeface="Montserrat"/>
              <a:ea typeface="Montserrat"/>
              <a:cs typeface="Montserrat"/>
              <a:sym typeface="Montserra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2"/>
        <p:cNvGrpSpPr/>
        <p:nvPr/>
      </p:nvGrpSpPr>
      <p:grpSpPr>
        <a:xfrm>
          <a:off x="0" y="0"/>
          <a:ext cx="0" cy="0"/>
          <a:chOff x="0" y="0"/>
          <a:chExt cx="0" cy="0"/>
        </a:xfrm>
      </p:grpSpPr>
      <p:pic>
        <p:nvPicPr>
          <p:cNvPr id="443" name="Google Shape;443;p26"/>
          <p:cNvPicPr preferRelativeResize="0"/>
          <p:nvPr/>
        </p:nvPicPr>
        <p:blipFill rotWithShape="1">
          <a:blip r:embed="rId3">
            <a:alphaModFix/>
          </a:blip>
          <a:srcRect/>
          <a:stretch/>
        </p:blipFill>
        <p:spPr>
          <a:xfrm>
            <a:off x="7511000" y="4141775"/>
            <a:ext cx="1217475" cy="1217475"/>
          </a:xfrm>
          <a:prstGeom prst="rect">
            <a:avLst/>
          </a:prstGeom>
          <a:noFill/>
          <a:ln>
            <a:noFill/>
          </a:ln>
        </p:spPr>
      </p:pic>
      <p:pic>
        <p:nvPicPr>
          <p:cNvPr id="444" name="Google Shape;444;p26"/>
          <p:cNvPicPr preferRelativeResize="0"/>
          <p:nvPr/>
        </p:nvPicPr>
        <p:blipFill rotWithShape="1">
          <a:blip r:embed="rId4">
            <a:alphaModFix/>
          </a:blip>
          <a:srcRect/>
          <a:stretch/>
        </p:blipFill>
        <p:spPr>
          <a:xfrm>
            <a:off x="509500" y="4441988"/>
            <a:ext cx="1480269" cy="506676"/>
          </a:xfrm>
          <a:prstGeom prst="rect">
            <a:avLst/>
          </a:prstGeom>
          <a:noFill/>
          <a:ln>
            <a:noFill/>
          </a:ln>
        </p:spPr>
      </p:pic>
      <p:cxnSp>
        <p:nvCxnSpPr>
          <p:cNvPr id="445" name="Google Shape;445;p26"/>
          <p:cNvCxnSpPr/>
          <p:nvPr/>
        </p:nvCxnSpPr>
        <p:spPr>
          <a:xfrm rot="10800000" flipH="1">
            <a:off x="457750" y="699350"/>
            <a:ext cx="8208900" cy="23700"/>
          </a:xfrm>
          <a:prstGeom prst="straightConnector1">
            <a:avLst/>
          </a:prstGeom>
          <a:noFill/>
          <a:ln w="9525" cap="flat" cmpd="sng">
            <a:solidFill>
              <a:schemeClr val="dk2"/>
            </a:solidFill>
            <a:prstDash val="solid"/>
            <a:round/>
            <a:headEnd type="none" w="sm" len="sm"/>
            <a:tailEnd type="none" w="sm" len="sm"/>
          </a:ln>
        </p:spPr>
      </p:cxnSp>
      <p:cxnSp>
        <p:nvCxnSpPr>
          <p:cNvPr id="446" name="Google Shape;446;p26"/>
          <p:cNvCxnSpPr/>
          <p:nvPr/>
        </p:nvCxnSpPr>
        <p:spPr>
          <a:xfrm rot="10800000" flipH="1">
            <a:off x="312400" y="4333050"/>
            <a:ext cx="8208900" cy="23700"/>
          </a:xfrm>
          <a:prstGeom prst="straightConnector1">
            <a:avLst/>
          </a:prstGeom>
          <a:noFill/>
          <a:ln w="9525" cap="flat" cmpd="sng">
            <a:solidFill>
              <a:schemeClr val="dk2"/>
            </a:solidFill>
            <a:prstDash val="solid"/>
            <a:round/>
            <a:headEnd type="none" w="sm" len="sm"/>
            <a:tailEnd type="none" w="sm" len="sm"/>
          </a:ln>
        </p:spPr>
      </p:cxnSp>
      <p:pic>
        <p:nvPicPr>
          <p:cNvPr id="447" name="Google Shape;447;p26"/>
          <p:cNvPicPr preferRelativeResize="0"/>
          <p:nvPr/>
        </p:nvPicPr>
        <p:blipFill rotWithShape="1">
          <a:blip r:embed="rId5">
            <a:alphaModFix/>
          </a:blip>
          <a:srcRect/>
          <a:stretch/>
        </p:blipFill>
        <p:spPr>
          <a:xfrm>
            <a:off x="2661938" y="214125"/>
            <a:ext cx="3820125" cy="280150"/>
          </a:xfrm>
          <a:prstGeom prst="rect">
            <a:avLst/>
          </a:prstGeom>
          <a:noFill/>
          <a:ln>
            <a:noFill/>
          </a:ln>
        </p:spPr>
      </p:pic>
      <p:sp>
        <p:nvSpPr>
          <p:cNvPr id="448" name="Google Shape;448;p26"/>
          <p:cNvSpPr/>
          <p:nvPr/>
        </p:nvSpPr>
        <p:spPr>
          <a:xfrm>
            <a:off x="457750" y="928600"/>
            <a:ext cx="8208900" cy="718800"/>
          </a:xfrm>
          <a:prstGeom prst="roundRect">
            <a:avLst>
              <a:gd name="adj" fmla="val 16667"/>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chemeClr val="dk1"/>
                </a:solidFill>
                <a:latin typeface="Arial"/>
                <a:ea typeface="Arial"/>
                <a:cs typeface="Arial"/>
                <a:sym typeface="Arial"/>
              </a:rPr>
              <a:t>True or False: you need to apply to register to vote by post or by proxy if you wish to vote in this way. </a:t>
            </a:r>
            <a:endParaRPr sz="2000" b="1" i="0" u="none" strike="noStrike" cap="none">
              <a:solidFill>
                <a:schemeClr val="dk1"/>
              </a:solidFill>
              <a:latin typeface="Arial"/>
              <a:ea typeface="Arial"/>
              <a:cs typeface="Arial"/>
              <a:sym typeface="Arial"/>
            </a:endParaRPr>
          </a:p>
        </p:txBody>
      </p:sp>
      <p:sp>
        <p:nvSpPr>
          <p:cNvPr id="449" name="Google Shape;449;p26"/>
          <p:cNvSpPr/>
          <p:nvPr/>
        </p:nvSpPr>
        <p:spPr>
          <a:xfrm>
            <a:off x="1124400" y="1852950"/>
            <a:ext cx="2481000" cy="718800"/>
          </a:xfrm>
          <a:prstGeom prst="roundRect">
            <a:avLst>
              <a:gd name="adj" fmla="val 16667"/>
            </a:avLst>
          </a:prstGeom>
          <a:solidFill>
            <a:srgbClr val="6AA84F"/>
          </a:solidFill>
          <a:ln w="9525"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chemeClr val="dk1"/>
                </a:solidFill>
                <a:latin typeface="Arial"/>
                <a:ea typeface="Arial"/>
                <a:cs typeface="Arial"/>
                <a:sym typeface="Arial"/>
              </a:rPr>
              <a:t>True </a:t>
            </a:r>
            <a:endParaRPr sz="1400" b="1" i="0" u="none" strike="noStrike" cap="none">
              <a:solidFill>
                <a:schemeClr val="dk1"/>
              </a:solidFill>
              <a:latin typeface="Montserrat"/>
              <a:ea typeface="Montserrat"/>
              <a:cs typeface="Montserrat"/>
              <a:sym typeface="Montserrat"/>
            </a:endParaRPr>
          </a:p>
        </p:txBody>
      </p:sp>
      <p:sp>
        <p:nvSpPr>
          <p:cNvPr id="450" name="Google Shape;450;p26"/>
          <p:cNvSpPr/>
          <p:nvPr/>
        </p:nvSpPr>
        <p:spPr>
          <a:xfrm>
            <a:off x="5081875" y="1852950"/>
            <a:ext cx="2481000" cy="718800"/>
          </a:xfrm>
          <a:prstGeom prst="roundRect">
            <a:avLst>
              <a:gd name="adj" fmla="val 16667"/>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chemeClr val="dk1"/>
                </a:solidFill>
                <a:latin typeface="Arial"/>
                <a:ea typeface="Arial"/>
                <a:cs typeface="Arial"/>
                <a:sym typeface="Arial"/>
              </a:rPr>
              <a:t>False</a:t>
            </a:r>
            <a:r>
              <a:rPr lang="en-GB" sz="2000" b="1" i="0" u="none" strike="noStrike" cap="none">
                <a:solidFill>
                  <a:schemeClr val="lt1"/>
                </a:solidFill>
                <a:latin typeface="Arial"/>
                <a:ea typeface="Arial"/>
                <a:cs typeface="Arial"/>
                <a:sym typeface="Arial"/>
              </a:rPr>
              <a:t> </a:t>
            </a:r>
            <a:endParaRPr sz="1400" b="1" i="0" u="none" strike="noStrike" cap="none">
              <a:solidFill>
                <a:schemeClr val="lt1"/>
              </a:solidFill>
              <a:latin typeface="Montserrat"/>
              <a:ea typeface="Montserrat"/>
              <a:cs typeface="Montserrat"/>
              <a:sym typeface="Montserrat"/>
            </a:endParaRPr>
          </a:p>
        </p:txBody>
      </p:sp>
      <p:sp>
        <p:nvSpPr>
          <p:cNvPr id="451" name="Google Shape;451;p26"/>
          <p:cNvSpPr/>
          <p:nvPr/>
        </p:nvSpPr>
        <p:spPr>
          <a:xfrm>
            <a:off x="509500" y="2879375"/>
            <a:ext cx="8080500" cy="1370700"/>
          </a:xfrm>
          <a:prstGeom prst="roundRect">
            <a:avLst>
              <a:gd name="adj" fmla="val 16667"/>
            </a:avLst>
          </a:prstGeom>
          <a:solidFill>
            <a:srgbClr val="0230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GB" sz="1400" b="1" i="0" u="none" strike="noStrike" cap="none">
                <a:solidFill>
                  <a:schemeClr val="lt1"/>
                </a:solidFill>
                <a:latin typeface="Arial"/>
                <a:ea typeface="Arial"/>
                <a:cs typeface="Arial"/>
                <a:sym typeface="Arial"/>
              </a:rPr>
              <a:t>You need to register to vote first, at </a:t>
            </a:r>
            <a:r>
              <a:rPr lang="en-GB" sz="1400" b="1" i="0" u="sng" strike="noStrike" cap="none">
                <a:solidFill>
                  <a:schemeClr val="lt1"/>
                </a:solidFill>
                <a:latin typeface="Arial"/>
                <a:ea typeface="Arial"/>
                <a:cs typeface="Arial"/>
                <a:sym typeface="Arial"/>
                <a:hlinkClick r:id="rId6">
                  <a:extLst>
                    <a:ext uri="{A12FA001-AC4F-418D-AE19-62706E023703}">
                      <ahyp:hlinkClr xmlns:ahyp="http://schemas.microsoft.com/office/drawing/2018/hyperlinkcolor" val="tx"/>
                    </a:ext>
                  </a:extLst>
                </a:hlinkClick>
              </a:rPr>
              <a:t>www.gov.uk/register-to-vote</a:t>
            </a:r>
            <a:r>
              <a:rPr lang="en-GB" sz="1400" b="1" i="0" u="none" strike="noStrike" cap="none">
                <a:solidFill>
                  <a:schemeClr val="lt1"/>
                </a:solidFill>
                <a:latin typeface="Arial"/>
                <a:ea typeface="Arial"/>
                <a:cs typeface="Arial"/>
                <a:sym typeface="Arial"/>
              </a:rPr>
              <a:t> . </a:t>
            </a:r>
            <a:endParaRPr sz="14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lt1"/>
                </a:solidFill>
                <a:latin typeface="Arial"/>
                <a:ea typeface="Arial"/>
                <a:cs typeface="Arial"/>
                <a:sym typeface="Arial"/>
              </a:rPr>
              <a:t>Once you have registered, you need to apply to register to vote by post or proxy on the following links: </a:t>
            </a:r>
            <a:endParaRPr sz="14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1400" b="1" i="0" u="sng" strike="noStrike" cap="none">
                <a:solidFill>
                  <a:schemeClr val="lt1"/>
                </a:solidFill>
                <a:latin typeface="Arial"/>
                <a:ea typeface="Arial"/>
                <a:cs typeface="Arial"/>
                <a:sym typeface="Arial"/>
                <a:hlinkClick r:id="rId7">
                  <a:extLst>
                    <a:ext uri="{A12FA001-AC4F-418D-AE19-62706E023703}">
                      <ahyp:hlinkClr xmlns:ahyp="http://schemas.microsoft.com/office/drawing/2018/hyperlinkcolor" val="tx"/>
                    </a:ext>
                  </a:extLst>
                </a:hlinkClick>
              </a:rPr>
              <a:t>gov.uk/apply-proxy-vote</a:t>
            </a:r>
            <a:r>
              <a:rPr lang="en-GB" sz="1400" b="1" i="0" u="none" strike="noStrike" cap="none">
                <a:solidFill>
                  <a:schemeClr val="lt1"/>
                </a:solidFill>
                <a:latin typeface="Arial"/>
                <a:ea typeface="Arial"/>
                <a:cs typeface="Arial"/>
                <a:sym typeface="Arial"/>
              </a:rPr>
              <a:t> </a:t>
            </a:r>
            <a:endParaRPr sz="14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1400" b="1" i="0" u="sng" strike="noStrike" cap="none">
                <a:solidFill>
                  <a:schemeClr val="lt1"/>
                </a:solidFill>
                <a:latin typeface="Arial"/>
                <a:ea typeface="Arial"/>
                <a:cs typeface="Arial"/>
                <a:sym typeface="Arial"/>
                <a:hlinkClick r:id="rId8">
                  <a:extLst>
                    <a:ext uri="{A12FA001-AC4F-418D-AE19-62706E023703}">
                      <ahyp:hlinkClr xmlns:ahyp="http://schemas.microsoft.com/office/drawing/2018/hyperlinkcolor" val="tx"/>
                    </a:ext>
                  </a:extLst>
                </a:hlinkClick>
              </a:rPr>
              <a:t>gov.uk/apply-postal-vote</a:t>
            </a:r>
            <a:r>
              <a:rPr lang="en-GB" sz="1400" b="1" i="0" u="none" strike="noStrike" cap="none">
                <a:solidFill>
                  <a:schemeClr val="lt1"/>
                </a:solidFill>
                <a:latin typeface="Arial"/>
                <a:ea typeface="Arial"/>
                <a:cs typeface="Arial"/>
                <a:sym typeface="Arial"/>
              </a:rPr>
              <a:t> </a:t>
            </a:r>
            <a:endParaRPr sz="1400" b="1" i="0" u="none" strike="noStrike" cap="non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7"/>
        <p:cNvGrpSpPr/>
        <p:nvPr/>
      </p:nvGrpSpPr>
      <p:grpSpPr>
        <a:xfrm>
          <a:off x="0" y="0"/>
          <a:ext cx="0" cy="0"/>
          <a:chOff x="0" y="0"/>
          <a:chExt cx="0" cy="0"/>
        </a:xfrm>
      </p:grpSpPr>
      <p:sp>
        <p:nvSpPr>
          <p:cNvPr id="78" name="Google Shape;78;g2f58f7ba3e2_0_0"/>
          <p:cNvSpPr/>
          <p:nvPr/>
        </p:nvSpPr>
        <p:spPr>
          <a:xfrm>
            <a:off x="898450" y="723038"/>
            <a:ext cx="7327500" cy="448800"/>
          </a:xfrm>
          <a:prstGeom prst="roundRect">
            <a:avLst>
              <a:gd name="adj" fmla="val 16667"/>
            </a:avLst>
          </a:prstGeom>
          <a:solidFill>
            <a:srgbClr val="FB850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chemeClr val="dk1"/>
                </a:solidFill>
                <a:latin typeface="Arial"/>
                <a:ea typeface="Arial"/>
                <a:cs typeface="Arial"/>
                <a:sym typeface="Arial"/>
              </a:rPr>
              <a:t>Why is it important to know your civic and democratic rights?</a:t>
            </a:r>
            <a:endParaRPr sz="1400" b="0" i="0" u="none" strike="noStrike" cap="none">
              <a:solidFill>
                <a:schemeClr val="dk1"/>
              </a:solidFill>
              <a:latin typeface="Montserrat"/>
              <a:ea typeface="Montserrat"/>
              <a:cs typeface="Montserrat"/>
              <a:sym typeface="Montserrat"/>
            </a:endParaRPr>
          </a:p>
        </p:txBody>
      </p:sp>
      <p:cxnSp>
        <p:nvCxnSpPr>
          <p:cNvPr id="79" name="Google Shape;79;g2f58f7ba3e2_0_0"/>
          <p:cNvCxnSpPr/>
          <p:nvPr/>
        </p:nvCxnSpPr>
        <p:spPr>
          <a:xfrm rot="10800000" flipH="1">
            <a:off x="457750" y="699350"/>
            <a:ext cx="8208900" cy="23700"/>
          </a:xfrm>
          <a:prstGeom prst="straightConnector1">
            <a:avLst/>
          </a:prstGeom>
          <a:noFill/>
          <a:ln w="9525" cap="flat" cmpd="sng">
            <a:solidFill>
              <a:schemeClr val="dk2"/>
            </a:solidFill>
            <a:prstDash val="solid"/>
            <a:round/>
            <a:headEnd type="none" w="sm" len="sm"/>
            <a:tailEnd type="none" w="sm" len="sm"/>
          </a:ln>
        </p:spPr>
      </p:cxnSp>
      <p:pic>
        <p:nvPicPr>
          <p:cNvPr id="80" name="Google Shape;80;g2f58f7ba3e2_0_0"/>
          <p:cNvPicPr preferRelativeResize="0"/>
          <p:nvPr/>
        </p:nvPicPr>
        <p:blipFill rotWithShape="1">
          <a:blip r:embed="rId3">
            <a:alphaModFix/>
          </a:blip>
          <a:srcRect/>
          <a:stretch/>
        </p:blipFill>
        <p:spPr>
          <a:xfrm>
            <a:off x="2661938" y="214125"/>
            <a:ext cx="3820125" cy="280150"/>
          </a:xfrm>
          <a:prstGeom prst="rect">
            <a:avLst/>
          </a:prstGeom>
          <a:noFill/>
          <a:ln>
            <a:noFill/>
          </a:ln>
        </p:spPr>
      </p:pic>
      <p:pic>
        <p:nvPicPr>
          <p:cNvPr id="81" name="Google Shape;81;g2f58f7ba3e2_0_0"/>
          <p:cNvPicPr preferRelativeResize="0"/>
          <p:nvPr/>
        </p:nvPicPr>
        <p:blipFill>
          <a:blip r:embed="rId4">
            <a:alphaModFix/>
          </a:blip>
          <a:stretch>
            <a:fillRect/>
          </a:stretch>
        </p:blipFill>
        <p:spPr>
          <a:xfrm>
            <a:off x="1071525" y="1216500"/>
            <a:ext cx="6981352" cy="3926999"/>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5"/>
        <p:cNvGrpSpPr/>
        <p:nvPr/>
      </p:nvGrpSpPr>
      <p:grpSpPr>
        <a:xfrm>
          <a:off x="0" y="0"/>
          <a:ext cx="0" cy="0"/>
          <a:chOff x="0" y="0"/>
          <a:chExt cx="0" cy="0"/>
        </a:xfrm>
      </p:grpSpPr>
      <p:pic>
        <p:nvPicPr>
          <p:cNvPr id="456" name="Google Shape;456;p27"/>
          <p:cNvPicPr preferRelativeResize="0"/>
          <p:nvPr/>
        </p:nvPicPr>
        <p:blipFill rotWithShape="1">
          <a:blip r:embed="rId3">
            <a:alphaModFix/>
          </a:blip>
          <a:srcRect/>
          <a:stretch/>
        </p:blipFill>
        <p:spPr>
          <a:xfrm>
            <a:off x="7511000" y="4141775"/>
            <a:ext cx="1217475" cy="1217475"/>
          </a:xfrm>
          <a:prstGeom prst="rect">
            <a:avLst/>
          </a:prstGeom>
          <a:noFill/>
          <a:ln>
            <a:noFill/>
          </a:ln>
        </p:spPr>
      </p:pic>
      <p:pic>
        <p:nvPicPr>
          <p:cNvPr id="457" name="Google Shape;457;p27"/>
          <p:cNvPicPr preferRelativeResize="0"/>
          <p:nvPr/>
        </p:nvPicPr>
        <p:blipFill rotWithShape="1">
          <a:blip r:embed="rId4">
            <a:alphaModFix/>
          </a:blip>
          <a:srcRect/>
          <a:stretch/>
        </p:blipFill>
        <p:spPr>
          <a:xfrm>
            <a:off x="509500" y="4441988"/>
            <a:ext cx="1480269" cy="506676"/>
          </a:xfrm>
          <a:prstGeom prst="rect">
            <a:avLst/>
          </a:prstGeom>
          <a:noFill/>
          <a:ln>
            <a:noFill/>
          </a:ln>
        </p:spPr>
      </p:pic>
      <p:cxnSp>
        <p:nvCxnSpPr>
          <p:cNvPr id="458" name="Google Shape;458;p27"/>
          <p:cNvCxnSpPr/>
          <p:nvPr/>
        </p:nvCxnSpPr>
        <p:spPr>
          <a:xfrm rot="10800000" flipH="1">
            <a:off x="457750" y="699350"/>
            <a:ext cx="8208900" cy="23700"/>
          </a:xfrm>
          <a:prstGeom prst="straightConnector1">
            <a:avLst/>
          </a:prstGeom>
          <a:noFill/>
          <a:ln w="9525" cap="flat" cmpd="sng">
            <a:solidFill>
              <a:schemeClr val="dk2"/>
            </a:solidFill>
            <a:prstDash val="solid"/>
            <a:round/>
            <a:headEnd type="none" w="sm" len="sm"/>
            <a:tailEnd type="none" w="sm" len="sm"/>
          </a:ln>
        </p:spPr>
      </p:cxnSp>
      <p:cxnSp>
        <p:nvCxnSpPr>
          <p:cNvPr id="459" name="Google Shape;459;p27"/>
          <p:cNvCxnSpPr/>
          <p:nvPr/>
        </p:nvCxnSpPr>
        <p:spPr>
          <a:xfrm rot="10800000" flipH="1">
            <a:off x="312400" y="4333050"/>
            <a:ext cx="8208900" cy="23700"/>
          </a:xfrm>
          <a:prstGeom prst="straightConnector1">
            <a:avLst/>
          </a:prstGeom>
          <a:noFill/>
          <a:ln w="9525" cap="flat" cmpd="sng">
            <a:solidFill>
              <a:schemeClr val="dk2"/>
            </a:solidFill>
            <a:prstDash val="solid"/>
            <a:round/>
            <a:headEnd type="none" w="sm" len="sm"/>
            <a:tailEnd type="none" w="sm" len="sm"/>
          </a:ln>
        </p:spPr>
      </p:cxnSp>
      <p:pic>
        <p:nvPicPr>
          <p:cNvPr id="460" name="Google Shape;460;p27"/>
          <p:cNvPicPr preferRelativeResize="0"/>
          <p:nvPr/>
        </p:nvPicPr>
        <p:blipFill rotWithShape="1">
          <a:blip r:embed="rId5">
            <a:alphaModFix/>
          </a:blip>
          <a:srcRect/>
          <a:stretch/>
        </p:blipFill>
        <p:spPr>
          <a:xfrm>
            <a:off x="2661938" y="214125"/>
            <a:ext cx="3820125" cy="280150"/>
          </a:xfrm>
          <a:prstGeom prst="rect">
            <a:avLst/>
          </a:prstGeom>
          <a:noFill/>
          <a:ln>
            <a:noFill/>
          </a:ln>
        </p:spPr>
      </p:pic>
      <p:sp>
        <p:nvSpPr>
          <p:cNvPr id="461" name="Google Shape;461;p27"/>
          <p:cNvSpPr/>
          <p:nvPr/>
        </p:nvSpPr>
        <p:spPr>
          <a:xfrm>
            <a:off x="481076" y="928600"/>
            <a:ext cx="8214732" cy="847095"/>
          </a:xfrm>
          <a:prstGeom prst="roundRect">
            <a:avLst>
              <a:gd name="adj" fmla="val 16667"/>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chemeClr val="dk1"/>
                </a:solidFill>
                <a:latin typeface="Arial"/>
                <a:ea typeface="Arial"/>
                <a:cs typeface="Arial"/>
                <a:sym typeface="Arial"/>
              </a:rPr>
              <a:t>True or False: the only way to find out who your candidates are for upcoming elections is through leaflets delivered to your address. </a:t>
            </a:r>
            <a:endParaRPr sz="2000" b="1" i="0" u="none" strike="noStrike" cap="none">
              <a:solidFill>
                <a:schemeClr val="dk1"/>
              </a:solidFill>
              <a:latin typeface="Arial"/>
              <a:ea typeface="Arial"/>
              <a:cs typeface="Arial"/>
              <a:sym typeface="Arial"/>
            </a:endParaRPr>
          </a:p>
        </p:txBody>
      </p:sp>
      <p:sp>
        <p:nvSpPr>
          <p:cNvPr id="462" name="Google Shape;462;p27"/>
          <p:cNvSpPr/>
          <p:nvPr/>
        </p:nvSpPr>
        <p:spPr>
          <a:xfrm>
            <a:off x="1147727" y="2027899"/>
            <a:ext cx="2481000" cy="718800"/>
          </a:xfrm>
          <a:prstGeom prst="roundRect">
            <a:avLst>
              <a:gd name="adj" fmla="val 16667"/>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chemeClr val="dk1"/>
                </a:solidFill>
                <a:latin typeface="Arial"/>
                <a:ea typeface="Arial"/>
                <a:cs typeface="Arial"/>
                <a:sym typeface="Arial"/>
              </a:rPr>
              <a:t>True </a:t>
            </a:r>
            <a:endParaRPr sz="1400" b="1" i="0" u="none" strike="noStrike" cap="none">
              <a:solidFill>
                <a:schemeClr val="dk1"/>
              </a:solidFill>
              <a:latin typeface="Montserrat"/>
              <a:ea typeface="Montserrat"/>
              <a:cs typeface="Montserrat"/>
              <a:sym typeface="Montserrat"/>
            </a:endParaRPr>
          </a:p>
        </p:txBody>
      </p:sp>
      <p:sp>
        <p:nvSpPr>
          <p:cNvPr id="463" name="Google Shape;463;p27"/>
          <p:cNvSpPr/>
          <p:nvPr/>
        </p:nvSpPr>
        <p:spPr>
          <a:xfrm>
            <a:off x="5029390" y="2027899"/>
            <a:ext cx="2481000" cy="718800"/>
          </a:xfrm>
          <a:prstGeom prst="roundRect">
            <a:avLst>
              <a:gd name="adj" fmla="val 16667"/>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chemeClr val="dk1"/>
                </a:solidFill>
                <a:latin typeface="Arial"/>
                <a:ea typeface="Arial"/>
                <a:cs typeface="Arial"/>
                <a:sym typeface="Arial"/>
              </a:rPr>
              <a:t>False</a:t>
            </a:r>
            <a:r>
              <a:rPr lang="en-GB" sz="2000" b="1" i="0" u="none" strike="noStrike" cap="none">
                <a:solidFill>
                  <a:schemeClr val="lt1"/>
                </a:solidFill>
                <a:latin typeface="Arial"/>
                <a:ea typeface="Arial"/>
                <a:cs typeface="Arial"/>
                <a:sym typeface="Arial"/>
              </a:rPr>
              <a:t> </a:t>
            </a:r>
            <a:endParaRPr sz="1400" b="1" i="0" u="none" strike="noStrike" cap="none">
              <a:solidFill>
                <a:schemeClr val="lt1"/>
              </a:solidFill>
              <a:latin typeface="Montserrat"/>
              <a:ea typeface="Montserrat"/>
              <a:cs typeface="Montserrat"/>
              <a:sym typeface="Montserra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7"/>
        <p:cNvGrpSpPr/>
        <p:nvPr/>
      </p:nvGrpSpPr>
      <p:grpSpPr>
        <a:xfrm>
          <a:off x="0" y="0"/>
          <a:ext cx="0" cy="0"/>
          <a:chOff x="0" y="0"/>
          <a:chExt cx="0" cy="0"/>
        </a:xfrm>
      </p:grpSpPr>
      <p:pic>
        <p:nvPicPr>
          <p:cNvPr id="468" name="Google Shape;468;p28"/>
          <p:cNvPicPr preferRelativeResize="0"/>
          <p:nvPr/>
        </p:nvPicPr>
        <p:blipFill rotWithShape="1">
          <a:blip r:embed="rId3">
            <a:alphaModFix/>
          </a:blip>
          <a:srcRect/>
          <a:stretch/>
        </p:blipFill>
        <p:spPr>
          <a:xfrm>
            <a:off x="7511000" y="4141775"/>
            <a:ext cx="1217475" cy="1217475"/>
          </a:xfrm>
          <a:prstGeom prst="rect">
            <a:avLst/>
          </a:prstGeom>
          <a:noFill/>
          <a:ln>
            <a:noFill/>
          </a:ln>
        </p:spPr>
      </p:pic>
      <p:pic>
        <p:nvPicPr>
          <p:cNvPr id="469" name="Google Shape;469;p28"/>
          <p:cNvPicPr preferRelativeResize="0"/>
          <p:nvPr/>
        </p:nvPicPr>
        <p:blipFill rotWithShape="1">
          <a:blip r:embed="rId4">
            <a:alphaModFix/>
          </a:blip>
          <a:srcRect/>
          <a:stretch/>
        </p:blipFill>
        <p:spPr>
          <a:xfrm>
            <a:off x="509500" y="4441988"/>
            <a:ext cx="1480269" cy="506676"/>
          </a:xfrm>
          <a:prstGeom prst="rect">
            <a:avLst/>
          </a:prstGeom>
          <a:noFill/>
          <a:ln>
            <a:noFill/>
          </a:ln>
        </p:spPr>
      </p:pic>
      <p:cxnSp>
        <p:nvCxnSpPr>
          <p:cNvPr id="470" name="Google Shape;470;p28"/>
          <p:cNvCxnSpPr/>
          <p:nvPr/>
        </p:nvCxnSpPr>
        <p:spPr>
          <a:xfrm rot="10800000" flipH="1">
            <a:off x="457750" y="699350"/>
            <a:ext cx="8208900" cy="23700"/>
          </a:xfrm>
          <a:prstGeom prst="straightConnector1">
            <a:avLst/>
          </a:prstGeom>
          <a:noFill/>
          <a:ln w="9525" cap="flat" cmpd="sng">
            <a:solidFill>
              <a:schemeClr val="dk2"/>
            </a:solidFill>
            <a:prstDash val="solid"/>
            <a:round/>
            <a:headEnd type="none" w="sm" len="sm"/>
            <a:tailEnd type="none" w="sm" len="sm"/>
          </a:ln>
        </p:spPr>
      </p:cxnSp>
      <p:cxnSp>
        <p:nvCxnSpPr>
          <p:cNvPr id="471" name="Google Shape;471;p28"/>
          <p:cNvCxnSpPr/>
          <p:nvPr/>
        </p:nvCxnSpPr>
        <p:spPr>
          <a:xfrm rot="10800000" flipH="1">
            <a:off x="312400" y="4333050"/>
            <a:ext cx="8208900" cy="23700"/>
          </a:xfrm>
          <a:prstGeom prst="straightConnector1">
            <a:avLst/>
          </a:prstGeom>
          <a:noFill/>
          <a:ln w="9525" cap="flat" cmpd="sng">
            <a:solidFill>
              <a:schemeClr val="dk2"/>
            </a:solidFill>
            <a:prstDash val="solid"/>
            <a:round/>
            <a:headEnd type="none" w="sm" len="sm"/>
            <a:tailEnd type="none" w="sm" len="sm"/>
          </a:ln>
        </p:spPr>
      </p:cxnSp>
      <p:pic>
        <p:nvPicPr>
          <p:cNvPr id="472" name="Google Shape;472;p28"/>
          <p:cNvPicPr preferRelativeResize="0"/>
          <p:nvPr/>
        </p:nvPicPr>
        <p:blipFill rotWithShape="1">
          <a:blip r:embed="rId5">
            <a:alphaModFix/>
          </a:blip>
          <a:srcRect/>
          <a:stretch/>
        </p:blipFill>
        <p:spPr>
          <a:xfrm>
            <a:off x="2661938" y="214125"/>
            <a:ext cx="3820125" cy="280150"/>
          </a:xfrm>
          <a:prstGeom prst="rect">
            <a:avLst/>
          </a:prstGeom>
          <a:noFill/>
          <a:ln>
            <a:noFill/>
          </a:ln>
        </p:spPr>
      </p:pic>
      <p:sp>
        <p:nvSpPr>
          <p:cNvPr id="473" name="Google Shape;473;p28"/>
          <p:cNvSpPr/>
          <p:nvPr/>
        </p:nvSpPr>
        <p:spPr>
          <a:xfrm>
            <a:off x="457750" y="928600"/>
            <a:ext cx="8208900" cy="718800"/>
          </a:xfrm>
          <a:prstGeom prst="roundRect">
            <a:avLst>
              <a:gd name="adj" fmla="val 16667"/>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chemeClr val="dk1"/>
                </a:solidFill>
                <a:latin typeface="Arial"/>
                <a:ea typeface="Arial"/>
                <a:cs typeface="Arial"/>
                <a:sym typeface="Arial"/>
              </a:rPr>
              <a:t>True or False: the only way to find out who your candidates are is through leaflets delivered to your address. </a:t>
            </a:r>
            <a:endParaRPr sz="2000" b="1" i="0" u="none" strike="noStrike" cap="none">
              <a:solidFill>
                <a:schemeClr val="dk1"/>
              </a:solidFill>
              <a:latin typeface="Arial"/>
              <a:ea typeface="Arial"/>
              <a:cs typeface="Arial"/>
              <a:sym typeface="Arial"/>
            </a:endParaRPr>
          </a:p>
        </p:txBody>
      </p:sp>
      <p:sp>
        <p:nvSpPr>
          <p:cNvPr id="474" name="Google Shape;474;p28"/>
          <p:cNvSpPr/>
          <p:nvPr/>
        </p:nvSpPr>
        <p:spPr>
          <a:xfrm>
            <a:off x="1124400" y="1852950"/>
            <a:ext cx="2481000" cy="718800"/>
          </a:xfrm>
          <a:prstGeom prst="roundRect">
            <a:avLst>
              <a:gd name="adj" fmla="val 16667"/>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chemeClr val="dk1"/>
                </a:solidFill>
                <a:latin typeface="Arial"/>
                <a:ea typeface="Arial"/>
                <a:cs typeface="Arial"/>
                <a:sym typeface="Arial"/>
              </a:rPr>
              <a:t>True </a:t>
            </a:r>
            <a:endParaRPr sz="1400" b="1" i="0" u="none" strike="noStrike" cap="none">
              <a:solidFill>
                <a:schemeClr val="dk1"/>
              </a:solidFill>
              <a:latin typeface="Montserrat"/>
              <a:ea typeface="Montserrat"/>
              <a:cs typeface="Montserrat"/>
              <a:sym typeface="Montserrat"/>
            </a:endParaRPr>
          </a:p>
        </p:txBody>
      </p:sp>
      <p:sp>
        <p:nvSpPr>
          <p:cNvPr id="475" name="Google Shape;475;p28"/>
          <p:cNvSpPr/>
          <p:nvPr/>
        </p:nvSpPr>
        <p:spPr>
          <a:xfrm>
            <a:off x="5081875" y="1852950"/>
            <a:ext cx="2481000" cy="718800"/>
          </a:xfrm>
          <a:prstGeom prst="roundRect">
            <a:avLst>
              <a:gd name="adj" fmla="val 16667"/>
            </a:avLst>
          </a:prstGeom>
          <a:solidFill>
            <a:srgbClr val="CC0000"/>
          </a:solidFill>
          <a:ln w="952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chemeClr val="dk1"/>
                </a:solidFill>
                <a:latin typeface="Arial"/>
                <a:ea typeface="Arial"/>
                <a:cs typeface="Arial"/>
                <a:sym typeface="Arial"/>
              </a:rPr>
              <a:t>False</a:t>
            </a:r>
            <a:r>
              <a:rPr lang="en-GB" sz="2000" b="1" i="0" u="none" strike="noStrike" cap="none">
                <a:solidFill>
                  <a:schemeClr val="lt1"/>
                </a:solidFill>
                <a:latin typeface="Arial"/>
                <a:ea typeface="Arial"/>
                <a:cs typeface="Arial"/>
                <a:sym typeface="Arial"/>
              </a:rPr>
              <a:t> </a:t>
            </a:r>
            <a:endParaRPr sz="1400" b="1" i="0" u="none" strike="noStrike" cap="none">
              <a:solidFill>
                <a:schemeClr val="lt1"/>
              </a:solidFill>
              <a:latin typeface="Montserrat"/>
              <a:ea typeface="Montserrat"/>
              <a:cs typeface="Montserrat"/>
              <a:sym typeface="Montserrat"/>
            </a:endParaRPr>
          </a:p>
        </p:txBody>
      </p:sp>
      <p:sp>
        <p:nvSpPr>
          <p:cNvPr id="476" name="Google Shape;476;p28"/>
          <p:cNvSpPr/>
          <p:nvPr/>
        </p:nvSpPr>
        <p:spPr>
          <a:xfrm>
            <a:off x="509500" y="2879375"/>
            <a:ext cx="8157300" cy="845100"/>
          </a:xfrm>
          <a:prstGeom prst="roundRect">
            <a:avLst>
              <a:gd name="adj" fmla="val 16667"/>
            </a:avLst>
          </a:prstGeom>
          <a:solidFill>
            <a:srgbClr val="0230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lt1"/>
                </a:solidFill>
                <a:latin typeface="Arial"/>
                <a:ea typeface="Arial"/>
                <a:cs typeface="Arial"/>
                <a:sym typeface="Arial"/>
              </a:rPr>
              <a:t>You can find out which candidates are standing in your area at any time by checking </a:t>
            </a:r>
            <a:r>
              <a:rPr lang="en-GB" sz="1400" b="1" i="0" u="sng" strike="noStrike" cap="none">
                <a:solidFill>
                  <a:schemeClr val="lt1"/>
                </a:solidFill>
                <a:latin typeface="Arial"/>
                <a:ea typeface="Arial"/>
                <a:cs typeface="Arial"/>
                <a:sym typeface="Arial"/>
                <a:hlinkClick r:id="rId6">
                  <a:extLst>
                    <a:ext uri="{A12FA001-AC4F-418D-AE19-62706E023703}">
                      <ahyp:hlinkClr xmlns:ahyp="http://schemas.microsoft.com/office/drawing/2018/hyperlinkcolor" val="tx"/>
                    </a:ext>
                  </a:extLst>
                </a:hlinkClick>
              </a:rPr>
              <a:t>WhoCanIVoteFor</a:t>
            </a:r>
            <a:endParaRPr sz="1400" b="1" i="0" u="none" strike="noStrike" cap="none">
              <a:solidFill>
                <a:schemeClr val="lt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80"/>
        <p:cNvGrpSpPr/>
        <p:nvPr/>
      </p:nvGrpSpPr>
      <p:grpSpPr>
        <a:xfrm>
          <a:off x="0" y="0"/>
          <a:ext cx="0" cy="0"/>
          <a:chOff x="0" y="0"/>
          <a:chExt cx="0" cy="0"/>
        </a:xfrm>
      </p:grpSpPr>
      <p:pic>
        <p:nvPicPr>
          <p:cNvPr id="481" name="Google Shape;481;p29"/>
          <p:cNvPicPr preferRelativeResize="0"/>
          <p:nvPr/>
        </p:nvPicPr>
        <p:blipFill rotWithShape="1">
          <a:blip r:embed="rId3">
            <a:alphaModFix/>
          </a:blip>
          <a:srcRect/>
          <a:stretch/>
        </p:blipFill>
        <p:spPr>
          <a:xfrm>
            <a:off x="7511000" y="4141775"/>
            <a:ext cx="1217475" cy="1217475"/>
          </a:xfrm>
          <a:prstGeom prst="rect">
            <a:avLst/>
          </a:prstGeom>
          <a:noFill/>
          <a:ln>
            <a:noFill/>
          </a:ln>
        </p:spPr>
      </p:pic>
      <p:pic>
        <p:nvPicPr>
          <p:cNvPr id="482" name="Google Shape;482;p29"/>
          <p:cNvPicPr preferRelativeResize="0"/>
          <p:nvPr/>
        </p:nvPicPr>
        <p:blipFill rotWithShape="1">
          <a:blip r:embed="rId4">
            <a:alphaModFix/>
          </a:blip>
          <a:srcRect/>
          <a:stretch/>
        </p:blipFill>
        <p:spPr>
          <a:xfrm>
            <a:off x="509500" y="4441988"/>
            <a:ext cx="1480269" cy="506676"/>
          </a:xfrm>
          <a:prstGeom prst="rect">
            <a:avLst/>
          </a:prstGeom>
          <a:noFill/>
          <a:ln>
            <a:noFill/>
          </a:ln>
        </p:spPr>
      </p:pic>
      <p:cxnSp>
        <p:nvCxnSpPr>
          <p:cNvPr id="483" name="Google Shape;483;p29"/>
          <p:cNvCxnSpPr/>
          <p:nvPr/>
        </p:nvCxnSpPr>
        <p:spPr>
          <a:xfrm rot="10800000" flipH="1">
            <a:off x="457750" y="699350"/>
            <a:ext cx="8208900" cy="23700"/>
          </a:xfrm>
          <a:prstGeom prst="straightConnector1">
            <a:avLst/>
          </a:prstGeom>
          <a:noFill/>
          <a:ln w="9525" cap="flat" cmpd="sng">
            <a:solidFill>
              <a:schemeClr val="dk2"/>
            </a:solidFill>
            <a:prstDash val="solid"/>
            <a:round/>
            <a:headEnd type="none" w="sm" len="sm"/>
            <a:tailEnd type="none" w="sm" len="sm"/>
          </a:ln>
        </p:spPr>
      </p:cxnSp>
      <p:cxnSp>
        <p:nvCxnSpPr>
          <p:cNvPr id="484" name="Google Shape;484;p29"/>
          <p:cNvCxnSpPr/>
          <p:nvPr/>
        </p:nvCxnSpPr>
        <p:spPr>
          <a:xfrm rot="10800000" flipH="1">
            <a:off x="312400" y="4333050"/>
            <a:ext cx="8208900" cy="23700"/>
          </a:xfrm>
          <a:prstGeom prst="straightConnector1">
            <a:avLst/>
          </a:prstGeom>
          <a:noFill/>
          <a:ln w="9525" cap="flat" cmpd="sng">
            <a:solidFill>
              <a:schemeClr val="dk2"/>
            </a:solidFill>
            <a:prstDash val="solid"/>
            <a:round/>
            <a:headEnd type="none" w="sm" len="sm"/>
            <a:tailEnd type="none" w="sm" len="sm"/>
          </a:ln>
        </p:spPr>
      </p:cxnSp>
      <p:pic>
        <p:nvPicPr>
          <p:cNvPr id="485" name="Google Shape;485;p29"/>
          <p:cNvPicPr preferRelativeResize="0"/>
          <p:nvPr/>
        </p:nvPicPr>
        <p:blipFill rotWithShape="1">
          <a:blip r:embed="rId5">
            <a:alphaModFix/>
          </a:blip>
          <a:srcRect/>
          <a:stretch/>
        </p:blipFill>
        <p:spPr>
          <a:xfrm>
            <a:off x="2661938" y="214125"/>
            <a:ext cx="3820125" cy="280150"/>
          </a:xfrm>
          <a:prstGeom prst="rect">
            <a:avLst/>
          </a:prstGeom>
          <a:noFill/>
          <a:ln>
            <a:noFill/>
          </a:ln>
        </p:spPr>
      </p:pic>
      <p:sp>
        <p:nvSpPr>
          <p:cNvPr id="486" name="Google Shape;486;p29"/>
          <p:cNvSpPr/>
          <p:nvPr/>
        </p:nvSpPr>
        <p:spPr>
          <a:xfrm>
            <a:off x="457750" y="928600"/>
            <a:ext cx="8208900" cy="718800"/>
          </a:xfrm>
          <a:prstGeom prst="roundRect">
            <a:avLst>
              <a:gd name="adj" fmla="val 16667"/>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chemeClr val="dk1"/>
                </a:solidFill>
                <a:latin typeface="Arial"/>
                <a:ea typeface="Arial"/>
                <a:cs typeface="Arial"/>
                <a:sym typeface="Arial"/>
              </a:rPr>
              <a:t>True or False: if you don’t own an accepted form of photo ID you cannot vote in person. </a:t>
            </a:r>
            <a:endParaRPr sz="2000" b="1" i="0" u="none" strike="noStrike" cap="none">
              <a:solidFill>
                <a:schemeClr val="dk1"/>
              </a:solidFill>
              <a:latin typeface="Arial"/>
              <a:ea typeface="Arial"/>
              <a:cs typeface="Arial"/>
              <a:sym typeface="Arial"/>
            </a:endParaRPr>
          </a:p>
        </p:txBody>
      </p:sp>
      <p:sp>
        <p:nvSpPr>
          <p:cNvPr id="487" name="Google Shape;487;p29"/>
          <p:cNvSpPr/>
          <p:nvPr/>
        </p:nvSpPr>
        <p:spPr>
          <a:xfrm>
            <a:off x="1124400" y="1852950"/>
            <a:ext cx="2481000" cy="718800"/>
          </a:xfrm>
          <a:prstGeom prst="roundRect">
            <a:avLst>
              <a:gd name="adj" fmla="val 16667"/>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chemeClr val="dk1"/>
                </a:solidFill>
                <a:latin typeface="Arial"/>
                <a:ea typeface="Arial"/>
                <a:cs typeface="Arial"/>
                <a:sym typeface="Arial"/>
              </a:rPr>
              <a:t>True </a:t>
            </a:r>
            <a:endParaRPr sz="1400" b="1" i="0" u="none" strike="noStrike" cap="none">
              <a:solidFill>
                <a:schemeClr val="dk1"/>
              </a:solidFill>
              <a:latin typeface="Montserrat"/>
              <a:ea typeface="Montserrat"/>
              <a:cs typeface="Montserrat"/>
              <a:sym typeface="Montserrat"/>
            </a:endParaRPr>
          </a:p>
        </p:txBody>
      </p:sp>
      <p:sp>
        <p:nvSpPr>
          <p:cNvPr id="488" name="Google Shape;488;p29"/>
          <p:cNvSpPr/>
          <p:nvPr/>
        </p:nvSpPr>
        <p:spPr>
          <a:xfrm>
            <a:off x="5081875" y="1852950"/>
            <a:ext cx="2481000" cy="718800"/>
          </a:xfrm>
          <a:prstGeom prst="roundRect">
            <a:avLst>
              <a:gd name="adj" fmla="val 16667"/>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chemeClr val="dk1"/>
                </a:solidFill>
                <a:latin typeface="Arial"/>
                <a:ea typeface="Arial"/>
                <a:cs typeface="Arial"/>
                <a:sym typeface="Arial"/>
              </a:rPr>
              <a:t>False</a:t>
            </a:r>
            <a:r>
              <a:rPr lang="en-GB" sz="2000" b="1" i="0" u="none" strike="noStrike" cap="none">
                <a:solidFill>
                  <a:schemeClr val="lt1"/>
                </a:solidFill>
                <a:latin typeface="Arial"/>
                <a:ea typeface="Arial"/>
                <a:cs typeface="Arial"/>
                <a:sym typeface="Arial"/>
              </a:rPr>
              <a:t> </a:t>
            </a:r>
            <a:endParaRPr sz="1400" b="1" i="0" u="none" strike="noStrike" cap="none">
              <a:solidFill>
                <a:schemeClr val="lt1"/>
              </a:solidFill>
              <a:latin typeface="Montserrat"/>
              <a:ea typeface="Montserrat"/>
              <a:cs typeface="Montserrat"/>
              <a:sym typeface="Montserra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2"/>
        <p:cNvGrpSpPr/>
        <p:nvPr/>
      </p:nvGrpSpPr>
      <p:grpSpPr>
        <a:xfrm>
          <a:off x="0" y="0"/>
          <a:ext cx="0" cy="0"/>
          <a:chOff x="0" y="0"/>
          <a:chExt cx="0" cy="0"/>
        </a:xfrm>
      </p:grpSpPr>
      <p:pic>
        <p:nvPicPr>
          <p:cNvPr id="493" name="Google Shape;493;p30"/>
          <p:cNvPicPr preferRelativeResize="0"/>
          <p:nvPr/>
        </p:nvPicPr>
        <p:blipFill rotWithShape="1">
          <a:blip r:embed="rId3">
            <a:alphaModFix/>
          </a:blip>
          <a:srcRect/>
          <a:stretch/>
        </p:blipFill>
        <p:spPr>
          <a:xfrm>
            <a:off x="7511000" y="4141775"/>
            <a:ext cx="1217475" cy="1217475"/>
          </a:xfrm>
          <a:prstGeom prst="rect">
            <a:avLst/>
          </a:prstGeom>
          <a:noFill/>
          <a:ln>
            <a:noFill/>
          </a:ln>
        </p:spPr>
      </p:pic>
      <p:pic>
        <p:nvPicPr>
          <p:cNvPr id="494" name="Google Shape;494;p30"/>
          <p:cNvPicPr preferRelativeResize="0"/>
          <p:nvPr/>
        </p:nvPicPr>
        <p:blipFill rotWithShape="1">
          <a:blip r:embed="rId4">
            <a:alphaModFix/>
          </a:blip>
          <a:srcRect/>
          <a:stretch/>
        </p:blipFill>
        <p:spPr>
          <a:xfrm>
            <a:off x="509500" y="4441988"/>
            <a:ext cx="1480269" cy="506676"/>
          </a:xfrm>
          <a:prstGeom prst="rect">
            <a:avLst/>
          </a:prstGeom>
          <a:noFill/>
          <a:ln>
            <a:noFill/>
          </a:ln>
        </p:spPr>
      </p:pic>
      <p:cxnSp>
        <p:nvCxnSpPr>
          <p:cNvPr id="495" name="Google Shape;495;p30"/>
          <p:cNvCxnSpPr/>
          <p:nvPr/>
        </p:nvCxnSpPr>
        <p:spPr>
          <a:xfrm rot="10800000" flipH="1">
            <a:off x="457750" y="699350"/>
            <a:ext cx="8208900" cy="23700"/>
          </a:xfrm>
          <a:prstGeom prst="straightConnector1">
            <a:avLst/>
          </a:prstGeom>
          <a:noFill/>
          <a:ln w="9525" cap="flat" cmpd="sng">
            <a:solidFill>
              <a:schemeClr val="dk2"/>
            </a:solidFill>
            <a:prstDash val="solid"/>
            <a:round/>
            <a:headEnd type="none" w="sm" len="sm"/>
            <a:tailEnd type="none" w="sm" len="sm"/>
          </a:ln>
        </p:spPr>
      </p:cxnSp>
      <p:cxnSp>
        <p:nvCxnSpPr>
          <p:cNvPr id="496" name="Google Shape;496;p30"/>
          <p:cNvCxnSpPr/>
          <p:nvPr/>
        </p:nvCxnSpPr>
        <p:spPr>
          <a:xfrm rot="10800000" flipH="1">
            <a:off x="312400" y="4333050"/>
            <a:ext cx="8208900" cy="23700"/>
          </a:xfrm>
          <a:prstGeom prst="straightConnector1">
            <a:avLst/>
          </a:prstGeom>
          <a:noFill/>
          <a:ln w="9525" cap="flat" cmpd="sng">
            <a:solidFill>
              <a:schemeClr val="dk2"/>
            </a:solidFill>
            <a:prstDash val="solid"/>
            <a:round/>
            <a:headEnd type="none" w="sm" len="sm"/>
            <a:tailEnd type="none" w="sm" len="sm"/>
          </a:ln>
        </p:spPr>
      </p:cxnSp>
      <p:pic>
        <p:nvPicPr>
          <p:cNvPr id="497" name="Google Shape;497;p30"/>
          <p:cNvPicPr preferRelativeResize="0"/>
          <p:nvPr/>
        </p:nvPicPr>
        <p:blipFill rotWithShape="1">
          <a:blip r:embed="rId5">
            <a:alphaModFix/>
          </a:blip>
          <a:srcRect/>
          <a:stretch/>
        </p:blipFill>
        <p:spPr>
          <a:xfrm>
            <a:off x="2661938" y="214125"/>
            <a:ext cx="3820125" cy="280150"/>
          </a:xfrm>
          <a:prstGeom prst="rect">
            <a:avLst/>
          </a:prstGeom>
          <a:noFill/>
          <a:ln>
            <a:noFill/>
          </a:ln>
        </p:spPr>
      </p:pic>
      <p:sp>
        <p:nvSpPr>
          <p:cNvPr id="498" name="Google Shape;498;p30"/>
          <p:cNvSpPr/>
          <p:nvPr/>
        </p:nvSpPr>
        <p:spPr>
          <a:xfrm>
            <a:off x="457750" y="928600"/>
            <a:ext cx="8208900" cy="718800"/>
          </a:xfrm>
          <a:prstGeom prst="roundRect">
            <a:avLst>
              <a:gd name="adj" fmla="val 16667"/>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chemeClr val="dk1"/>
                </a:solidFill>
                <a:latin typeface="Arial"/>
                <a:ea typeface="Arial"/>
                <a:cs typeface="Arial"/>
                <a:sym typeface="Arial"/>
              </a:rPr>
              <a:t>True or False: if you don’t own an accepted form of photo ID you cannot vote in person. </a:t>
            </a:r>
            <a:endParaRPr sz="2000" b="1" i="0" u="none" strike="noStrike" cap="none">
              <a:solidFill>
                <a:schemeClr val="dk1"/>
              </a:solidFill>
              <a:latin typeface="Arial"/>
              <a:ea typeface="Arial"/>
              <a:cs typeface="Arial"/>
              <a:sym typeface="Arial"/>
            </a:endParaRPr>
          </a:p>
        </p:txBody>
      </p:sp>
      <p:sp>
        <p:nvSpPr>
          <p:cNvPr id="499" name="Google Shape;499;p30"/>
          <p:cNvSpPr/>
          <p:nvPr/>
        </p:nvSpPr>
        <p:spPr>
          <a:xfrm>
            <a:off x="1124400" y="1852950"/>
            <a:ext cx="2481000" cy="718800"/>
          </a:xfrm>
          <a:prstGeom prst="roundRect">
            <a:avLst>
              <a:gd name="adj" fmla="val 16667"/>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chemeClr val="dk1"/>
                </a:solidFill>
                <a:latin typeface="Arial"/>
                <a:ea typeface="Arial"/>
                <a:cs typeface="Arial"/>
                <a:sym typeface="Arial"/>
              </a:rPr>
              <a:t>True </a:t>
            </a:r>
            <a:endParaRPr sz="1400" b="1" i="0" u="none" strike="noStrike" cap="none">
              <a:solidFill>
                <a:schemeClr val="dk1"/>
              </a:solidFill>
              <a:latin typeface="Montserrat"/>
              <a:ea typeface="Montserrat"/>
              <a:cs typeface="Montserrat"/>
              <a:sym typeface="Montserrat"/>
            </a:endParaRPr>
          </a:p>
        </p:txBody>
      </p:sp>
      <p:sp>
        <p:nvSpPr>
          <p:cNvPr id="500" name="Google Shape;500;p30"/>
          <p:cNvSpPr/>
          <p:nvPr/>
        </p:nvSpPr>
        <p:spPr>
          <a:xfrm>
            <a:off x="5081875" y="1852950"/>
            <a:ext cx="2481000" cy="718800"/>
          </a:xfrm>
          <a:prstGeom prst="roundRect">
            <a:avLst>
              <a:gd name="adj" fmla="val 16667"/>
            </a:avLst>
          </a:prstGeom>
          <a:solidFill>
            <a:srgbClr val="CC0000"/>
          </a:solidFill>
          <a:ln w="952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chemeClr val="dk1"/>
                </a:solidFill>
                <a:latin typeface="Arial"/>
                <a:ea typeface="Arial"/>
                <a:cs typeface="Arial"/>
                <a:sym typeface="Arial"/>
              </a:rPr>
              <a:t>False</a:t>
            </a:r>
            <a:r>
              <a:rPr lang="en-GB" sz="2000" b="1" i="0" u="none" strike="noStrike" cap="none">
                <a:solidFill>
                  <a:schemeClr val="lt1"/>
                </a:solidFill>
                <a:latin typeface="Arial"/>
                <a:ea typeface="Arial"/>
                <a:cs typeface="Arial"/>
                <a:sym typeface="Arial"/>
              </a:rPr>
              <a:t> </a:t>
            </a:r>
            <a:endParaRPr sz="1400" b="1" i="0" u="none" strike="noStrike" cap="none">
              <a:solidFill>
                <a:schemeClr val="lt1"/>
              </a:solidFill>
              <a:latin typeface="Montserrat"/>
              <a:ea typeface="Montserrat"/>
              <a:cs typeface="Montserrat"/>
              <a:sym typeface="Montserrat"/>
            </a:endParaRPr>
          </a:p>
        </p:txBody>
      </p:sp>
      <p:sp>
        <p:nvSpPr>
          <p:cNvPr id="501" name="Google Shape;501;p30"/>
          <p:cNvSpPr/>
          <p:nvPr/>
        </p:nvSpPr>
        <p:spPr>
          <a:xfrm>
            <a:off x="457750" y="2879375"/>
            <a:ext cx="8208900" cy="1217400"/>
          </a:xfrm>
          <a:prstGeom prst="roundRect">
            <a:avLst>
              <a:gd name="adj" fmla="val 16667"/>
            </a:avLst>
          </a:prstGeom>
          <a:solidFill>
            <a:srgbClr val="0230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lt1"/>
                </a:solidFill>
                <a:latin typeface="Arial"/>
                <a:ea typeface="Arial"/>
                <a:cs typeface="Arial"/>
                <a:sym typeface="Arial"/>
              </a:rPr>
              <a:t>Be prepared - if you don’t have an accepted form of photo ID, you can apply for a Voter Authority Certificate! These are free, valid for 10 years, and have no gender marker. </a:t>
            </a:r>
            <a:endParaRPr sz="14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lt1"/>
                </a:solidFill>
                <a:latin typeface="Arial"/>
                <a:ea typeface="Arial"/>
                <a:cs typeface="Arial"/>
                <a:sym typeface="Arial"/>
              </a:rPr>
              <a:t>Apply here: </a:t>
            </a:r>
            <a:r>
              <a:rPr lang="en-GB" sz="1400" b="1" i="0" u="sng" strike="noStrike" cap="none">
                <a:solidFill>
                  <a:schemeClr val="lt1"/>
                </a:solidFill>
                <a:latin typeface="Arial"/>
                <a:ea typeface="Arial"/>
                <a:cs typeface="Arial"/>
                <a:sym typeface="Arial"/>
                <a:hlinkClick r:id="rId6">
                  <a:extLst>
                    <a:ext uri="{A12FA001-AC4F-418D-AE19-62706E023703}">
                      <ahyp:hlinkClr xmlns:ahyp="http://schemas.microsoft.com/office/drawing/2018/hyperlinkcolor" val="tx"/>
                    </a:ext>
                  </a:extLst>
                </a:hlinkClick>
              </a:rPr>
              <a:t>gov.uk/apply-for-photo-id-voter-authority-certificate</a:t>
            </a:r>
            <a:endParaRPr sz="1400" b="1" i="0" u="none" strike="noStrike" cap="none">
              <a:solidFill>
                <a:schemeClr val="lt1"/>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5"/>
        <p:cNvGrpSpPr/>
        <p:nvPr/>
      </p:nvGrpSpPr>
      <p:grpSpPr>
        <a:xfrm>
          <a:off x="0" y="0"/>
          <a:ext cx="0" cy="0"/>
          <a:chOff x="0" y="0"/>
          <a:chExt cx="0" cy="0"/>
        </a:xfrm>
      </p:grpSpPr>
      <p:pic>
        <p:nvPicPr>
          <p:cNvPr id="506" name="Google Shape;506;p31"/>
          <p:cNvPicPr preferRelativeResize="0"/>
          <p:nvPr/>
        </p:nvPicPr>
        <p:blipFill rotWithShape="1">
          <a:blip r:embed="rId3">
            <a:alphaModFix/>
          </a:blip>
          <a:srcRect/>
          <a:stretch/>
        </p:blipFill>
        <p:spPr>
          <a:xfrm>
            <a:off x="7511000" y="4141775"/>
            <a:ext cx="1217475" cy="1217475"/>
          </a:xfrm>
          <a:prstGeom prst="rect">
            <a:avLst/>
          </a:prstGeom>
          <a:noFill/>
          <a:ln>
            <a:noFill/>
          </a:ln>
        </p:spPr>
      </p:pic>
      <p:pic>
        <p:nvPicPr>
          <p:cNvPr id="507" name="Google Shape;507;p31"/>
          <p:cNvPicPr preferRelativeResize="0"/>
          <p:nvPr/>
        </p:nvPicPr>
        <p:blipFill rotWithShape="1">
          <a:blip r:embed="rId4">
            <a:alphaModFix/>
          </a:blip>
          <a:srcRect/>
          <a:stretch/>
        </p:blipFill>
        <p:spPr>
          <a:xfrm>
            <a:off x="509500" y="4441988"/>
            <a:ext cx="1480269" cy="506676"/>
          </a:xfrm>
          <a:prstGeom prst="rect">
            <a:avLst/>
          </a:prstGeom>
          <a:noFill/>
          <a:ln>
            <a:noFill/>
          </a:ln>
        </p:spPr>
      </p:pic>
      <p:cxnSp>
        <p:nvCxnSpPr>
          <p:cNvPr id="508" name="Google Shape;508;p31"/>
          <p:cNvCxnSpPr/>
          <p:nvPr/>
        </p:nvCxnSpPr>
        <p:spPr>
          <a:xfrm rot="10800000" flipH="1">
            <a:off x="457750" y="699350"/>
            <a:ext cx="8208900" cy="23700"/>
          </a:xfrm>
          <a:prstGeom prst="straightConnector1">
            <a:avLst/>
          </a:prstGeom>
          <a:noFill/>
          <a:ln w="9525" cap="flat" cmpd="sng">
            <a:solidFill>
              <a:schemeClr val="dk2"/>
            </a:solidFill>
            <a:prstDash val="solid"/>
            <a:round/>
            <a:headEnd type="none" w="sm" len="sm"/>
            <a:tailEnd type="none" w="sm" len="sm"/>
          </a:ln>
        </p:spPr>
      </p:cxnSp>
      <p:cxnSp>
        <p:nvCxnSpPr>
          <p:cNvPr id="509" name="Google Shape;509;p31"/>
          <p:cNvCxnSpPr/>
          <p:nvPr/>
        </p:nvCxnSpPr>
        <p:spPr>
          <a:xfrm rot="10800000" flipH="1">
            <a:off x="312400" y="4333050"/>
            <a:ext cx="8208900" cy="23700"/>
          </a:xfrm>
          <a:prstGeom prst="straightConnector1">
            <a:avLst/>
          </a:prstGeom>
          <a:noFill/>
          <a:ln w="9525" cap="flat" cmpd="sng">
            <a:solidFill>
              <a:schemeClr val="dk2"/>
            </a:solidFill>
            <a:prstDash val="solid"/>
            <a:round/>
            <a:headEnd type="none" w="sm" len="sm"/>
            <a:tailEnd type="none" w="sm" len="sm"/>
          </a:ln>
        </p:spPr>
      </p:cxnSp>
      <p:pic>
        <p:nvPicPr>
          <p:cNvPr id="510" name="Google Shape;510;p31"/>
          <p:cNvPicPr preferRelativeResize="0"/>
          <p:nvPr/>
        </p:nvPicPr>
        <p:blipFill rotWithShape="1">
          <a:blip r:embed="rId5">
            <a:alphaModFix/>
          </a:blip>
          <a:srcRect/>
          <a:stretch/>
        </p:blipFill>
        <p:spPr>
          <a:xfrm>
            <a:off x="2661938" y="214125"/>
            <a:ext cx="3820125" cy="280150"/>
          </a:xfrm>
          <a:prstGeom prst="rect">
            <a:avLst/>
          </a:prstGeom>
          <a:noFill/>
          <a:ln>
            <a:noFill/>
          </a:ln>
        </p:spPr>
      </p:pic>
      <p:sp>
        <p:nvSpPr>
          <p:cNvPr id="511" name="Google Shape;511;p31"/>
          <p:cNvSpPr/>
          <p:nvPr/>
        </p:nvSpPr>
        <p:spPr>
          <a:xfrm>
            <a:off x="457750" y="928600"/>
            <a:ext cx="8208900" cy="718800"/>
          </a:xfrm>
          <a:prstGeom prst="roundRect">
            <a:avLst>
              <a:gd name="adj" fmla="val 16667"/>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chemeClr val="dk1"/>
                </a:solidFill>
                <a:latin typeface="Arial"/>
                <a:ea typeface="Arial"/>
                <a:cs typeface="Arial"/>
                <a:sym typeface="Arial"/>
              </a:rPr>
              <a:t>True or False: your MP votes in parliament on specific issues and you can follow how they vote. </a:t>
            </a:r>
            <a:endParaRPr sz="2000" b="1" i="0" u="none" strike="noStrike" cap="none">
              <a:solidFill>
                <a:schemeClr val="dk1"/>
              </a:solidFill>
              <a:latin typeface="Arial"/>
              <a:ea typeface="Arial"/>
              <a:cs typeface="Arial"/>
              <a:sym typeface="Arial"/>
            </a:endParaRPr>
          </a:p>
        </p:txBody>
      </p:sp>
      <p:sp>
        <p:nvSpPr>
          <p:cNvPr id="512" name="Google Shape;512;p31"/>
          <p:cNvSpPr/>
          <p:nvPr/>
        </p:nvSpPr>
        <p:spPr>
          <a:xfrm>
            <a:off x="1124400" y="1852950"/>
            <a:ext cx="2481000" cy="718800"/>
          </a:xfrm>
          <a:prstGeom prst="roundRect">
            <a:avLst>
              <a:gd name="adj" fmla="val 16667"/>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chemeClr val="dk1"/>
                </a:solidFill>
                <a:latin typeface="Arial"/>
                <a:ea typeface="Arial"/>
                <a:cs typeface="Arial"/>
                <a:sym typeface="Arial"/>
              </a:rPr>
              <a:t>True </a:t>
            </a:r>
            <a:endParaRPr sz="1400" b="1" i="0" u="none" strike="noStrike" cap="none">
              <a:solidFill>
                <a:schemeClr val="dk1"/>
              </a:solidFill>
              <a:latin typeface="Montserrat"/>
              <a:ea typeface="Montserrat"/>
              <a:cs typeface="Montserrat"/>
              <a:sym typeface="Montserrat"/>
            </a:endParaRPr>
          </a:p>
        </p:txBody>
      </p:sp>
      <p:sp>
        <p:nvSpPr>
          <p:cNvPr id="513" name="Google Shape;513;p31"/>
          <p:cNvSpPr/>
          <p:nvPr/>
        </p:nvSpPr>
        <p:spPr>
          <a:xfrm>
            <a:off x="5081875" y="1852950"/>
            <a:ext cx="2481000" cy="718800"/>
          </a:xfrm>
          <a:prstGeom prst="roundRect">
            <a:avLst>
              <a:gd name="adj" fmla="val 16667"/>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chemeClr val="dk1"/>
                </a:solidFill>
                <a:latin typeface="Arial"/>
                <a:ea typeface="Arial"/>
                <a:cs typeface="Arial"/>
                <a:sym typeface="Arial"/>
              </a:rPr>
              <a:t>False</a:t>
            </a:r>
            <a:r>
              <a:rPr lang="en-GB" sz="2000" b="1" i="0" u="none" strike="noStrike" cap="none">
                <a:solidFill>
                  <a:schemeClr val="lt1"/>
                </a:solidFill>
                <a:latin typeface="Arial"/>
                <a:ea typeface="Arial"/>
                <a:cs typeface="Arial"/>
                <a:sym typeface="Arial"/>
              </a:rPr>
              <a:t> </a:t>
            </a:r>
            <a:endParaRPr sz="1400" b="1" i="0" u="none" strike="noStrike" cap="none">
              <a:solidFill>
                <a:schemeClr val="lt1"/>
              </a:solidFill>
              <a:latin typeface="Montserrat"/>
              <a:ea typeface="Montserrat"/>
              <a:cs typeface="Montserrat"/>
              <a:sym typeface="Montserra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7"/>
        <p:cNvGrpSpPr/>
        <p:nvPr/>
      </p:nvGrpSpPr>
      <p:grpSpPr>
        <a:xfrm>
          <a:off x="0" y="0"/>
          <a:ext cx="0" cy="0"/>
          <a:chOff x="0" y="0"/>
          <a:chExt cx="0" cy="0"/>
        </a:xfrm>
      </p:grpSpPr>
      <p:pic>
        <p:nvPicPr>
          <p:cNvPr id="518" name="Google Shape;518;p32"/>
          <p:cNvPicPr preferRelativeResize="0"/>
          <p:nvPr/>
        </p:nvPicPr>
        <p:blipFill rotWithShape="1">
          <a:blip r:embed="rId3">
            <a:alphaModFix/>
          </a:blip>
          <a:srcRect/>
          <a:stretch/>
        </p:blipFill>
        <p:spPr>
          <a:xfrm>
            <a:off x="7511000" y="4141775"/>
            <a:ext cx="1217475" cy="1217475"/>
          </a:xfrm>
          <a:prstGeom prst="rect">
            <a:avLst/>
          </a:prstGeom>
          <a:noFill/>
          <a:ln>
            <a:noFill/>
          </a:ln>
        </p:spPr>
      </p:pic>
      <p:pic>
        <p:nvPicPr>
          <p:cNvPr id="519" name="Google Shape;519;p32"/>
          <p:cNvPicPr preferRelativeResize="0"/>
          <p:nvPr/>
        </p:nvPicPr>
        <p:blipFill rotWithShape="1">
          <a:blip r:embed="rId4">
            <a:alphaModFix/>
          </a:blip>
          <a:srcRect/>
          <a:stretch/>
        </p:blipFill>
        <p:spPr>
          <a:xfrm>
            <a:off x="509500" y="4441988"/>
            <a:ext cx="1480269" cy="506676"/>
          </a:xfrm>
          <a:prstGeom prst="rect">
            <a:avLst/>
          </a:prstGeom>
          <a:noFill/>
          <a:ln>
            <a:noFill/>
          </a:ln>
        </p:spPr>
      </p:pic>
      <p:cxnSp>
        <p:nvCxnSpPr>
          <p:cNvPr id="520" name="Google Shape;520;p32"/>
          <p:cNvCxnSpPr/>
          <p:nvPr/>
        </p:nvCxnSpPr>
        <p:spPr>
          <a:xfrm rot="10800000" flipH="1">
            <a:off x="457750" y="699350"/>
            <a:ext cx="8208900" cy="23700"/>
          </a:xfrm>
          <a:prstGeom prst="straightConnector1">
            <a:avLst/>
          </a:prstGeom>
          <a:noFill/>
          <a:ln w="9525" cap="flat" cmpd="sng">
            <a:solidFill>
              <a:schemeClr val="dk2"/>
            </a:solidFill>
            <a:prstDash val="solid"/>
            <a:round/>
            <a:headEnd type="none" w="sm" len="sm"/>
            <a:tailEnd type="none" w="sm" len="sm"/>
          </a:ln>
        </p:spPr>
      </p:cxnSp>
      <p:cxnSp>
        <p:nvCxnSpPr>
          <p:cNvPr id="521" name="Google Shape;521;p32"/>
          <p:cNvCxnSpPr/>
          <p:nvPr/>
        </p:nvCxnSpPr>
        <p:spPr>
          <a:xfrm rot="10800000" flipH="1">
            <a:off x="312400" y="4333050"/>
            <a:ext cx="8208900" cy="23700"/>
          </a:xfrm>
          <a:prstGeom prst="straightConnector1">
            <a:avLst/>
          </a:prstGeom>
          <a:noFill/>
          <a:ln w="9525" cap="flat" cmpd="sng">
            <a:solidFill>
              <a:schemeClr val="dk2"/>
            </a:solidFill>
            <a:prstDash val="solid"/>
            <a:round/>
            <a:headEnd type="none" w="sm" len="sm"/>
            <a:tailEnd type="none" w="sm" len="sm"/>
          </a:ln>
        </p:spPr>
      </p:cxnSp>
      <p:pic>
        <p:nvPicPr>
          <p:cNvPr id="522" name="Google Shape;522;p32"/>
          <p:cNvPicPr preferRelativeResize="0"/>
          <p:nvPr/>
        </p:nvPicPr>
        <p:blipFill rotWithShape="1">
          <a:blip r:embed="rId5">
            <a:alphaModFix/>
          </a:blip>
          <a:srcRect/>
          <a:stretch/>
        </p:blipFill>
        <p:spPr>
          <a:xfrm>
            <a:off x="2661938" y="214125"/>
            <a:ext cx="3820125" cy="280150"/>
          </a:xfrm>
          <a:prstGeom prst="rect">
            <a:avLst/>
          </a:prstGeom>
          <a:noFill/>
          <a:ln>
            <a:noFill/>
          </a:ln>
        </p:spPr>
      </p:pic>
      <p:sp>
        <p:nvSpPr>
          <p:cNvPr id="523" name="Google Shape;523;p32"/>
          <p:cNvSpPr/>
          <p:nvPr/>
        </p:nvSpPr>
        <p:spPr>
          <a:xfrm>
            <a:off x="457750" y="928600"/>
            <a:ext cx="8208900" cy="718800"/>
          </a:xfrm>
          <a:prstGeom prst="roundRect">
            <a:avLst>
              <a:gd name="adj" fmla="val 16667"/>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chemeClr val="dk1"/>
                </a:solidFill>
                <a:latin typeface="Arial"/>
                <a:ea typeface="Arial"/>
                <a:cs typeface="Arial"/>
                <a:sym typeface="Arial"/>
              </a:rPr>
              <a:t>True or False: your MP votes in parliament on specific issues and you can follow how they vote. </a:t>
            </a:r>
            <a:endParaRPr sz="2000" b="1" i="0" u="none" strike="noStrike" cap="none">
              <a:solidFill>
                <a:schemeClr val="dk1"/>
              </a:solidFill>
              <a:latin typeface="Arial"/>
              <a:ea typeface="Arial"/>
              <a:cs typeface="Arial"/>
              <a:sym typeface="Arial"/>
            </a:endParaRPr>
          </a:p>
        </p:txBody>
      </p:sp>
      <p:sp>
        <p:nvSpPr>
          <p:cNvPr id="524" name="Google Shape;524;p32"/>
          <p:cNvSpPr/>
          <p:nvPr/>
        </p:nvSpPr>
        <p:spPr>
          <a:xfrm>
            <a:off x="1124400" y="1852950"/>
            <a:ext cx="2481000" cy="718800"/>
          </a:xfrm>
          <a:prstGeom prst="roundRect">
            <a:avLst>
              <a:gd name="adj" fmla="val 16667"/>
            </a:avLst>
          </a:prstGeom>
          <a:solidFill>
            <a:srgbClr val="6AA84F"/>
          </a:solidFill>
          <a:ln w="9525"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chemeClr val="dk1"/>
                </a:solidFill>
                <a:latin typeface="Arial"/>
                <a:ea typeface="Arial"/>
                <a:cs typeface="Arial"/>
                <a:sym typeface="Arial"/>
              </a:rPr>
              <a:t>True </a:t>
            </a:r>
            <a:endParaRPr sz="1400" b="1" i="0" u="none" strike="noStrike" cap="none">
              <a:solidFill>
                <a:schemeClr val="dk1"/>
              </a:solidFill>
              <a:latin typeface="Montserrat"/>
              <a:ea typeface="Montserrat"/>
              <a:cs typeface="Montserrat"/>
              <a:sym typeface="Montserrat"/>
            </a:endParaRPr>
          </a:p>
        </p:txBody>
      </p:sp>
      <p:sp>
        <p:nvSpPr>
          <p:cNvPr id="525" name="Google Shape;525;p32"/>
          <p:cNvSpPr/>
          <p:nvPr/>
        </p:nvSpPr>
        <p:spPr>
          <a:xfrm>
            <a:off x="5081875" y="1852950"/>
            <a:ext cx="2481000" cy="718800"/>
          </a:xfrm>
          <a:prstGeom prst="roundRect">
            <a:avLst>
              <a:gd name="adj" fmla="val 16667"/>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chemeClr val="dk1"/>
                </a:solidFill>
                <a:latin typeface="Arial"/>
                <a:ea typeface="Arial"/>
                <a:cs typeface="Arial"/>
                <a:sym typeface="Arial"/>
              </a:rPr>
              <a:t>False</a:t>
            </a:r>
            <a:r>
              <a:rPr lang="en-GB" sz="2000" b="1" i="0" u="none" strike="noStrike" cap="none">
                <a:solidFill>
                  <a:schemeClr val="lt1"/>
                </a:solidFill>
                <a:latin typeface="Arial"/>
                <a:ea typeface="Arial"/>
                <a:cs typeface="Arial"/>
                <a:sym typeface="Arial"/>
              </a:rPr>
              <a:t> </a:t>
            </a:r>
            <a:endParaRPr sz="1400" b="1" i="0" u="none" strike="noStrike" cap="none">
              <a:solidFill>
                <a:schemeClr val="lt1"/>
              </a:solidFill>
              <a:latin typeface="Montserrat"/>
              <a:ea typeface="Montserrat"/>
              <a:cs typeface="Montserrat"/>
              <a:sym typeface="Montserrat"/>
            </a:endParaRPr>
          </a:p>
        </p:txBody>
      </p:sp>
      <p:sp>
        <p:nvSpPr>
          <p:cNvPr id="526" name="Google Shape;526;p32"/>
          <p:cNvSpPr/>
          <p:nvPr/>
        </p:nvSpPr>
        <p:spPr>
          <a:xfrm>
            <a:off x="515950" y="2934750"/>
            <a:ext cx="8092500" cy="1035300"/>
          </a:xfrm>
          <a:prstGeom prst="roundRect">
            <a:avLst>
              <a:gd name="adj" fmla="val 16667"/>
            </a:avLst>
          </a:prstGeom>
          <a:solidFill>
            <a:srgbClr val="0230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lt1"/>
                </a:solidFill>
                <a:latin typeface="Arial"/>
                <a:ea typeface="Arial"/>
                <a:cs typeface="Arial"/>
                <a:sym typeface="Arial"/>
              </a:rPr>
              <a:t>You can find transcripts and voting records from parliament on </a:t>
            </a:r>
            <a:r>
              <a:rPr lang="en-GB" sz="1400" b="1" i="0" u="sng" strike="noStrike" cap="none">
                <a:solidFill>
                  <a:schemeClr val="lt1"/>
                </a:solidFill>
                <a:latin typeface="Arial"/>
                <a:ea typeface="Arial"/>
                <a:cs typeface="Arial"/>
                <a:sym typeface="Arial"/>
                <a:hlinkClick r:id="rId6">
                  <a:extLst>
                    <a:ext uri="{A12FA001-AC4F-418D-AE19-62706E023703}">
                      <ahyp:hlinkClr xmlns:ahyp="http://schemas.microsoft.com/office/drawing/2018/hyperlinkcolor" val="tx"/>
                    </a:ext>
                  </a:extLst>
                </a:hlinkClick>
              </a:rPr>
              <a:t>Hansard</a:t>
            </a:r>
            <a:r>
              <a:rPr lang="en-GB" sz="1400" b="1" i="0" u="none" strike="noStrike" cap="none">
                <a:solidFill>
                  <a:schemeClr val="lt1"/>
                </a:solidFill>
                <a:latin typeface="Arial"/>
                <a:ea typeface="Arial"/>
                <a:cs typeface="Arial"/>
                <a:sym typeface="Arial"/>
              </a:rPr>
              <a:t>. </a:t>
            </a:r>
            <a:endParaRPr sz="14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lt1"/>
                </a:solidFill>
                <a:latin typeface="Arial"/>
                <a:ea typeface="Arial"/>
                <a:cs typeface="Arial"/>
                <a:sym typeface="Arial"/>
              </a:rPr>
              <a:t>Remember to use your voice to ensure your representatives reflect your views</a:t>
            </a:r>
            <a:endParaRPr sz="1400" b="1" i="0" u="none" strike="noStrike" cap="none">
              <a:solidFill>
                <a:schemeClr val="lt1"/>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0"/>
        <p:cNvGrpSpPr/>
        <p:nvPr/>
      </p:nvGrpSpPr>
      <p:grpSpPr>
        <a:xfrm>
          <a:off x="0" y="0"/>
          <a:ext cx="0" cy="0"/>
          <a:chOff x="0" y="0"/>
          <a:chExt cx="0" cy="0"/>
        </a:xfrm>
      </p:grpSpPr>
      <p:pic>
        <p:nvPicPr>
          <p:cNvPr id="531" name="Google Shape;531;p33"/>
          <p:cNvPicPr preferRelativeResize="0"/>
          <p:nvPr/>
        </p:nvPicPr>
        <p:blipFill rotWithShape="1">
          <a:blip r:embed="rId3">
            <a:alphaModFix/>
          </a:blip>
          <a:srcRect/>
          <a:stretch/>
        </p:blipFill>
        <p:spPr>
          <a:xfrm>
            <a:off x="7511000" y="4141775"/>
            <a:ext cx="1217475" cy="1217475"/>
          </a:xfrm>
          <a:prstGeom prst="rect">
            <a:avLst/>
          </a:prstGeom>
          <a:noFill/>
          <a:ln>
            <a:noFill/>
          </a:ln>
        </p:spPr>
      </p:pic>
      <p:pic>
        <p:nvPicPr>
          <p:cNvPr id="532" name="Google Shape;532;p33"/>
          <p:cNvPicPr preferRelativeResize="0"/>
          <p:nvPr/>
        </p:nvPicPr>
        <p:blipFill rotWithShape="1">
          <a:blip r:embed="rId4">
            <a:alphaModFix/>
          </a:blip>
          <a:srcRect/>
          <a:stretch/>
        </p:blipFill>
        <p:spPr>
          <a:xfrm>
            <a:off x="509500" y="4441988"/>
            <a:ext cx="1480269" cy="506676"/>
          </a:xfrm>
          <a:prstGeom prst="rect">
            <a:avLst/>
          </a:prstGeom>
          <a:noFill/>
          <a:ln>
            <a:noFill/>
          </a:ln>
        </p:spPr>
      </p:pic>
      <p:cxnSp>
        <p:nvCxnSpPr>
          <p:cNvPr id="533" name="Google Shape;533;p33"/>
          <p:cNvCxnSpPr/>
          <p:nvPr/>
        </p:nvCxnSpPr>
        <p:spPr>
          <a:xfrm rot="10800000" flipH="1">
            <a:off x="457750" y="699350"/>
            <a:ext cx="8208900" cy="23700"/>
          </a:xfrm>
          <a:prstGeom prst="straightConnector1">
            <a:avLst/>
          </a:prstGeom>
          <a:noFill/>
          <a:ln w="9525" cap="flat" cmpd="sng">
            <a:solidFill>
              <a:schemeClr val="dk2"/>
            </a:solidFill>
            <a:prstDash val="solid"/>
            <a:round/>
            <a:headEnd type="none" w="sm" len="sm"/>
            <a:tailEnd type="none" w="sm" len="sm"/>
          </a:ln>
        </p:spPr>
      </p:cxnSp>
      <p:cxnSp>
        <p:nvCxnSpPr>
          <p:cNvPr id="534" name="Google Shape;534;p33"/>
          <p:cNvCxnSpPr/>
          <p:nvPr/>
        </p:nvCxnSpPr>
        <p:spPr>
          <a:xfrm rot="10800000" flipH="1">
            <a:off x="312400" y="4333050"/>
            <a:ext cx="8208900" cy="23700"/>
          </a:xfrm>
          <a:prstGeom prst="straightConnector1">
            <a:avLst/>
          </a:prstGeom>
          <a:noFill/>
          <a:ln w="9525" cap="flat" cmpd="sng">
            <a:solidFill>
              <a:schemeClr val="dk2"/>
            </a:solidFill>
            <a:prstDash val="solid"/>
            <a:round/>
            <a:headEnd type="none" w="sm" len="sm"/>
            <a:tailEnd type="none" w="sm" len="sm"/>
          </a:ln>
        </p:spPr>
      </p:cxnSp>
      <p:pic>
        <p:nvPicPr>
          <p:cNvPr id="535" name="Google Shape;535;p33"/>
          <p:cNvPicPr preferRelativeResize="0"/>
          <p:nvPr/>
        </p:nvPicPr>
        <p:blipFill rotWithShape="1">
          <a:blip r:embed="rId5">
            <a:alphaModFix/>
          </a:blip>
          <a:srcRect/>
          <a:stretch/>
        </p:blipFill>
        <p:spPr>
          <a:xfrm>
            <a:off x="2661938" y="214125"/>
            <a:ext cx="3820125" cy="280150"/>
          </a:xfrm>
          <a:prstGeom prst="rect">
            <a:avLst/>
          </a:prstGeom>
          <a:noFill/>
          <a:ln>
            <a:noFill/>
          </a:ln>
        </p:spPr>
      </p:pic>
      <p:sp>
        <p:nvSpPr>
          <p:cNvPr id="536" name="Google Shape;536;p33"/>
          <p:cNvSpPr/>
          <p:nvPr/>
        </p:nvSpPr>
        <p:spPr>
          <a:xfrm>
            <a:off x="3864325" y="1452566"/>
            <a:ext cx="4574100" cy="2759653"/>
          </a:xfrm>
          <a:prstGeom prst="roundRect">
            <a:avLst>
              <a:gd name="adj" fmla="val 16667"/>
            </a:avLst>
          </a:prstGeom>
          <a:noFill/>
          <a:ln w="9525" cap="flat" cmpd="sng">
            <a:solidFill>
              <a:srgbClr val="6A040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r>
              <a:rPr lang="en-GB" sz="1500" b="1" i="0" u="none" strike="noStrike" cap="none">
                <a:solidFill>
                  <a:schemeClr val="dk1"/>
                </a:solidFill>
                <a:latin typeface="Arial"/>
                <a:ea typeface="Arial"/>
                <a:cs typeface="Arial"/>
                <a:sym typeface="Arial"/>
              </a:rPr>
              <a:t>Check out the GLA Democracy Hub </a:t>
            </a:r>
            <a:r>
              <a:rPr lang="en-GB" sz="1500" b="1" i="0" u="sng" strike="noStrike" cap="none">
                <a:solidFill>
                  <a:schemeClr val="hlink"/>
                </a:solidFill>
                <a:latin typeface="Arial"/>
                <a:ea typeface="Arial"/>
                <a:cs typeface="Arial"/>
                <a:sym typeface="Arial"/>
                <a:hlinkClick r:id="rId6"/>
              </a:rPr>
              <a:t>registertovote.london</a:t>
            </a:r>
            <a:r>
              <a:rPr lang="en-GB" sz="1500" b="1" i="0" u="none" strike="noStrike" cap="none">
                <a:solidFill>
                  <a:schemeClr val="dk1"/>
                </a:solidFill>
                <a:latin typeface="Arial"/>
                <a:ea typeface="Arial"/>
                <a:cs typeface="Arial"/>
                <a:sym typeface="Arial"/>
              </a:rPr>
              <a:t> to: </a:t>
            </a:r>
            <a:endParaRPr sz="15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a:p>
            <a:pPr marL="457200" marR="0" lvl="0" indent="-323850" algn="l" rtl="0">
              <a:lnSpc>
                <a:spcPct val="100000"/>
              </a:lnSpc>
              <a:spcBef>
                <a:spcPts val="0"/>
              </a:spcBef>
              <a:spcAft>
                <a:spcPts val="0"/>
              </a:spcAft>
              <a:buClr>
                <a:schemeClr val="dk1"/>
              </a:buClr>
              <a:buSzPts val="1500"/>
              <a:buFont typeface="Arial"/>
              <a:buChar char="●"/>
            </a:pPr>
            <a:r>
              <a:rPr lang="en-GB" sz="1500" b="0" i="0" u="none" strike="noStrike" cap="none">
                <a:solidFill>
                  <a:schemeClr val="dk1"/>
                </a:solidFill>
                <a:latin typeface="Arial"/>
                <a:ea typeface="Arial"/>
                <a:cs typeface="Arial"/>
                <a:sym typeface="Arial"/>
              </a:rPr>
              <a:t>Find more information on your civic and democratic rights </a:t>
            </a:r>
            <a:endParaRPr sz="1500" b="0" i="0" u="none" strike="noStrike" cap="none">
              <a:solidFill>
                <a:schemeClr val="dk1"/>
              </a:solidFill>
              <a:latin typeface="Arial"/>
              <a:ea typeface="Arial"/>
              <a:cs typeface="Arial"/>
              <a:sym typeface="Arial"/>
            </a:endParaRPr>
          </a:p>
          <a:p>
            <a:pPr marL="457200" marR="0" lvl="0" indent="-323850" algn="l" rtl="0">
              <a:lnSpc>
                <a:spcPct val="100000"/>
              </a:lnSpc>
              <a:spcBef>
                <a:spcPts val="0"/>
              </a:spcBef>
              <a:spcAft>
                <a:spcPts val="0"/>
              </a:spcAft>
              <a:buClr>
                <a:schemeClr val="dk1"/>
              </a:buClr>
              <a:buSzPts val="1500"/>
              <a:buFont typeface="Arial"/>
              <a:buChar char="●"/>
            </a:pPr>
            <a:r>
              <a:rPr lang="en-GB" sz="1500" b="0" i="0" u="none" strike="noStrike" cap="none">
                <a:solidFill>
                  <a:schemeClr val="dk1"/>
                </a:solidFill>
                <a:latin typeface="Arial"/>
                <a:ea typeface="Arial"/>
                <a:cs typeface="Arial"/>
                <a:sym typeface="Arial"/>
              </a:rPr>
              <a:t>Find comprehensive answers to FAQs </a:t>
            </a:r>
            <a:endParaRPr sz="1500" b="0" i="0" u="none" strike="noStrike" cap="none">
              <a:solidFill>
                <a:schemeClr val="dk1"/>
              </a:solidFill>
              <a:latin typeface="Arial"/>
              <a:ea typeface="Arial"/>
              <a:cs typeface="Arial"/>
              <a:sym typeface="Arial"/>
            </a:endParaRPr>
          </a:p>
          <a:p>
            <a:pPr marL="457200" marR="0" lvl="0" indent="-323850" algn="l" rtl="0">
              <a:lnSpc>
                <a:spcPct val="100000"/>
              </a:lnSpc>
              <a:spcBef>
                <a:spcPts val="0"/>
              </a:spcBef>
              <a:spcAft>
                <a:spcPts val="0"/>
              </a:spcAft>
              <a:buClr>
                <a:schemeClr val="dk1"/>
              </a:buClr>
              <a:buSzPts val="1500"/>
              <a:buFont typeface="Arial"/>
              <a:buChar char="●"/>
            </a:pPr>
            <a:r>
              <a:rPr lang="en-GB" sz="1500" b="0" i="0" u="none" strike="noStrike" cap="none">
                <a:solidFill>
                  <a:schemeClr val="dk1"/>
                </a:solidFill>
                <a:latin typeface="Arial"/>
                <a:ea typeface="Arial"/>
                <a:cs typeface="Arial"/>
                <a:sym typeface="Arial"/>
              </a:rPr>
              <a:t>Check the Democracy WhatsApp chatbot (+44 7908820136) and #NoVoteNoVoice WhatsApp channel</a:t>
            </a:r>
            <a:endParaRPr sz="1500" b="0" i="0" u="none" strike="noStrike" cap="none">
              <a:solidFill>
                <a:schemeClr val="dk1"/>
              </a:solidFill>
              <a:latin typeface="Arial"/>
              <a:ea typeface="Arial"/>
              <a:cs typeface="Arial"/>
              <a:sym typeface="Arial"/>
            </a:endParaRPr>
          </a:p>
          <a:p>
            <a:pPr marL="457200" marR="0" lvl="0" indent="-323850" algn="l" rtl="0">
              <a:lnSpc>
                <a:spcPct val="100000"/>
              </a:lnSpc>
              <a:spcBef>
                <a:spcPts val="0"/>
              </a:spcBef>
              <a:spcAft>
                <a:spcPts val="0"/>
              </a:spcAft>
              <a:buClr>
                <a:schemeClr val="dk1"/>
              </a:buClr>
              <a:buSzPts val="1500"/>
              <a:buFont typeface="Arial"/>
              <a:buChar char="●"/>
            </a:pPr>
            <a:r>
              <a:rPr lang="en-GB" sz="1500" b="0" i="0" u="none" strike="noStrike" cap="none">
                <a:solidFill>
                  <a:schemeClr val="dk1"/>
                </a:solidFill>
                <a:latin typeface="Arial"/>
                <a:ea typeface="Arial"/>
                <a:cs typeface="Arial"/>
                <a:sym typeface="Arial"/>
              </a:rPr>
              <a:t>Find accessible resources, including in different languages</a:t>
            </a:r>
            <a:endParaRPr sz="1400" b="0" i="0" u="none" strike="noStrike" cap="none">
              <a:solidFill>
                <a:schemeClr val="dk1"/>
              </a:solidFill>
              <a:latin typeface="Arial"/>
              <a:ea typeface="Arial"/>
              <a:cs typeface="Arial"/>
              <a:sym typeface="Arial"/>
            </a:endParaRPr>
          </a:p>
        </p:txBody>
      </p:sp>
      <p:pic>
        <p:nvPicPr>
          <p:cNvPr id="537" name="Google Shape;537;p33"/>
          <p:cNvPicPr preferRelativeResize="0"/>
          <p:nvPr/>
        </p:nvPicPr>
        <p:blipFill rotWithShape="1">
          <a:blip r:embed="rId7">
            <a:alphaModFix/>
          </a:blip>
          <a:srcRect/>
          <a:stretch/>
        </p:blipFill>
        <p:spPr>
          <a:xfrm>
            <a:off x="785925" y="1455100"/>
            <a:ext cx="2877950" cy="2877950"/>
          </a:xfrm>
          <a:prstGeom prst="rect">
            <a:avLst/>
          </a:prstGeom>
          <a:noFill/>
          <a:ln>
            <a:noFill/>
          </a:ln>
        </p:spPr>
      </p:pic>
      <p:sp>
        <p:nvSpPr>
          <p:cNvPr id="538" name="Google Shape;538;p33"/>
          <p:cNvSpPr/>
          <p:nvPr/>
        </p:nvSpPr>
        <p:spPr>
          <a:xfrm>
            <a:off x="509500" y="928125"/>
            <a:ext cx="7929000" cy="506700"/>
          </a:xfrm>
          <a:prstGeom prst="roundRect">
            <a:avLst>
              <a:gd name="adj" fmla="val 16667"/>
            </a:avLst>
          </a:prstGeom>
          <a:solidFill>
            <a:srgbClr val="FFB70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chemeClr val="dk1"/>
                </a:solidFill>
                <a:latin typeface="Arial"/>
                <a:ea typeface="Arial"/>
                <a:cs typeface="Arial"/>
                <a:sym typeface="Arial"/>
              </a:rPr>
              <a:t>Your voice matters, make sure it gets heard! </a:t>
            </a:r>
            <a:endParaRPr sz="1400" b="1" i="0" u="none" strike="noStrike" cap="none">
              <a:solidFill>
                <a:schemeClr val="dk1"/>
              </a:solidFill>
              <a:latin typeface="Montserrat"/>
              <a:ea typeface="Montserrat"/>
              <a:cs typeface="Montserrat"/>
              <a:sym typeface="Montserra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2"/>
        <p:cNvGrpSpPr/>
        <p:nvPr/>
      </p:nvGrpSpPr>
      <p:grpSpPr>
        <a:xfrm>
          <a:off x="0" y="0"/>
          <a:ext cx="0" cy="0"/>
          <a:chOff x="0" y="0"/>
          <a:chExt cx="0" cy="0"/>
        </a:xfrm>
      </p:grpSpPr>
      <p:pic>
        <p:nvPicPr>
          <p:cNvPr id="543" name="Google Shape;543;p34"/>
          <p:cNvPicPr preferRelativeResize="0"/>
          <p:nvPr/>
        </p:nvPicPr>
        <p:blipFill rotWithShape="1">
          <a:blip r:embed="rId3">
            <a:alphaModFix/>
          </a:blip>
          <a:srcRect l="20235" t="23213" r="22408" b="18313"/>
          <a:stretch/>
        </p:blipFill>
        <p:spPr>
          <a:xfrm>
            <a:off x="7600" y="644375"/>
            <a:ext cx="7339574" cy="4007151"/>
          </a:xfrm>
          <a:prstGeom prst="rect">
            <a:avLst/>
          </a:prstGeom>
          <a:noFill/>
          <a:ln>
            <a:noFill/>
          </a:ln>
        </p:spPr>
      </p:pic>
      <p:sp>
        <p:nvSpPr>
          <p:cNvPr id="544" name="Google Shape;544;p34"/>
          <p:cNvSpPr txBox="1"/>
          <p:nvPr/>
        </p:nvSpPr>
        <p:spPr>
          <a:xfrm>
            <a:off x="509500" y="1092525"/>
            <a:ext cx="4267200" cy="708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400"/>
              <a:buFont typeface="Arial"/>
              <a:buNone/>
            </a:pPr>
            <a:r>
              <a:rPr lang="en-GB" sz="3400" b="1" i="0" u="none" strike="noStrike" cap="none">
                <a:solidFill>
                  <a:schemeClr val="dk1"/>
                </a:solidFill>
                <a:latin typeface="Arial"/>
                <a:ea typeface="Arial"/>
                <a:cs typeface="Arial"/>
                <a:sym typeface="Arial"/>
              </a:rPr>
              <a:t>Thank You!</a:t>
            </a:r>
            <a:endParaRPr sz="3400" b="1" i="0" u="none" strike="noStrike" cap="none">
              <a:solidFill>
                <a:schemeClr val="dk1"/>
              </a:solidFill>
              <a:latin typeface="Arial"/>
              <a:ea typeface="Arial"/>
              <a:cs typeface="Arial"/>
              <a:sym typeface="Arial"/>
            </a:endParaRPr>
          </a:p>
        </p:txBody>
      </p:sp>
      <p:pic>
        <p:nvPicPr>
          <p:cNvPr id="545" name="Google Shape;545;p34"/>
          <p:cNvPicPr preferRelativeResize="0"/>
          <p:nvPr/>
        </p:nvPicPr>
        <p:blipFill rotWithShape="1">
          <a:blip r:embed="rId4">
            <a:alphaModFix/>
          </a:blip>
          <a:srcRect/>
          <a:stretch/>
        </p:blipFill>
        <p:spPr>
          <a:xfrm>
            <a:off x="7511000" y="4141775"/>
            <a:ext cx="1217475" cy="1217475"/>
          </a:xfrm>
          <a:prstGeom prst="rect">
            <a:avLst/>
          </a:prstGeom>
          <a:noFill/>
          <a:ln>
            <a:noFill/>
          </a:ln>
        </p:spPr>
      </p:pic>
      <p:pic>
        <p:nvPicPr>
          <p:cNvPr id="546" name="Google Shape;546;p34"/>
          <p:cNvPicPr preferRelativeResize="0"/>
          <p:nvPr/>
        </p:nvPicPr>
        <p:blipFill rotWithShape="1">
          <a:blip r:embed="rId5">
            <a:alphaModFix/>
          </a:blip>
          <a:srcRect/>
          <a:stretch/>
        </p:blipFill>
        <p:spPr>
          <a:xfrm>
            <a:off x="509500" y="4441988"/>
            <a:ext cx="1480269" cy="506676"/>
          </a:xfrm>
          <a:prstGeom prst="rect">
            <a:avLst/>
          </a:prstGeom>
          <a:noFill/>
          <a:ln>
            <a:noFill/>
          </a:ln>
        </p:spPr>
      </p:pic>
      <p:sp>
        <p:nvSpPr>
          <p:cNvPr id="547" name="Google Shape;547;p34"/>
          <p:cNvSpPr txBox="1"/>
          <p:nvPr/>
        </p:nvSpPr>
        <p:spPr>
          <a:xfrm>
            <a:off x="2520150" y="4470913"/>
            <a:ext cx="4103700" cy="448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a:solidFill>
                  <a:schemeClr val="dk1"/>
                </a:solidFill>
                <a:latin typeface="Arial"/>
                <a:ea typeface="Arial"/>
                <a:cs typeface="Arial"/>
                <a:sym typeface="Arial"/>
              </a:rPr>
              <a:t>Funded by the Greater London Authority, City Hall, Kamal Churchie Way, London, E16 1ZE</a:t>
            </a:r>
            <a:endParaRPr sz="1100" b="0" i="0" u="none" strike="noStrike" cap="none">
              <a:solidFill>
                <a:schemeClr val="dk1"/>
              </a:solidFill>
              <a:latin typeface="Arial"/>
              <a:ea typeface="Arial"/>
              <a:cs typeface="Arial"/>
              <a:sym typeface="Arial"/>
            </a:endParaRPr>
          </a:p>
        </p:txBody>
      </p:sp>
      <p:cxnSp>
        <p:nvCxnSpPr>
          <p:cNvPr id="548" name="Google Shape;548;p34"/>
          <p:cNvCxnSpPr/>
          <p:nvPr/>
        </p:nvCxnSpPr>
        <p:spPr>
          <a:xfrm rot="10800000" flipH="1">
            <a:off x="457750" y="699350"/>
            <a:ext cx="8208900" cy="23700"/>
          </a:xfrm>
          <a:prstGeom prst="straightConnector1">
            <a:avLst/>
          </a:prstGeom>
          <a:noFill/>
          <a:ln w="9525" cap="flat" cmpd="sng">
            <a:solidFill>
              <a:schemeClr val="dk2"/>
            </a:solidFill>
            <a:prstDash val="solid"/>
            <a:round/>
            <a:headEnd type="none" w="sm" len="sm"/>
            <a:tailEnd type="none" w="sm" len="sm"/>
          </a:ln>
        </p:spPr>
      </p:cxnSp>
      <p:cxnSp>
        <p:nvCxnSpPr>
          <p:cNvPr id="549" name="Google Shape;549;p34"/>
          <p:cNvCxnSpPr/>
          <p:nvPr/>
        </p:nvCxnSpPr>
        <p:spPr>
          <a:xfrm rot="10800000" flipH="1">
            <a:off x="312400" y="4333050"/>
            <a:ext cx="8208900" cy="23700"/>
          </a:xfrm>
          <a:prstGeom prst="straightConnector1">
            <a:avLst/>
          </a:prstGeom>
          <a:noFill/>
          <a:ln w="9525" cap="flat" cmpd="sng">
            <a:solidFill>
              <a:schemeClr val="dk2"/>
            </a:solidFill>
            <a:prstDash val="solid"/>
            <a:round/>
            <a:headEnd type="none" w="sm" len="sm"/>
            <a:tailEnd type="none" w="sm" len="sm"/>
          </a:ln>
        </p:spPr>
      </p:cxnSp>
      <p:pic>
        <p:nvPicPr>
          <p:cNvPr id="550" name="Google Shape;550;p34"/>
          <p:cNvPicPr preferRelativeResize="0"/>
          <p:nvPr/>
        </p:nvPicPr>
        <p:blipFill rotWithShape="1">
          <a:blip r:embed="rId6">
            <a:alphaModFix/>
          </a:blip>
          <a:srcRect/>
          <a:stretch/>
        </p:blipFill>
        <p:spPr>
          <a:xfrm>
            <a:off x="2661938" y="214125"/>
            <a:ext cx="3820125" cy="280150"/>
          </a:xfrm>
          <a:prstGeom prst="rect">
            <a:avLst/>
          </a:prstGeom>
          <a:noFill/>
          <a:ln>
            <a:noFill/>
          </a:ln>
        </p:spPr>
      </p:pic>
      <p:sp>
        <p:nvSpPr>
          <p:cNvPr id="551" name="Google Shape;551;p34"/>
          <p:cNvSpPr txBox="1"/>
          <p:nvPr/>
        </p:nvSpPr>
        <p:spPr>
          <a:xfrm>
            <a:off x="582750" y="1800525"/>
            <a:ext cx="6764400" cy="78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chemeClr val="dk1"/>
                </a:solidFill>
                <a:latin typeface="Arial"/>
                <a:ea typeface="Arial"/>
                <a:cs typeface="Arial"/>
                <a:sym typeface="Arial"/>
              </a:rPr>
              <a:t>For more information contact the </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chemeClr val="dk1"/>
                </a:solidFill>
                <a:latin typeface="Arial"/>
                <a:ea typeface="Arial"/>
                <a:cs typeface="Arial"/>
                <a:sym typeface="Arial"/>
              </a:rPr>
              <a:t>GLA Democratic Participation Team at: </a:t>
            </a:r>
            <a:r>
              <a:rPr lang="en-GB" sz="1400" b="1" i="0" u="none" strike="noStrike" cap="none">
                <a:solidFill>
                  <a:schemeClr val="dk1"/>
                </a:solidFill>
                <a:latin typeface="Arial"/>
                <a:ea typeface="Arial"/>
                <a:cs typeface="Arial"/>
                <a:sym typeface="Arial"/>
              </a:rPr>
              <a:t>democracy@london.gov.uk</a:t>
            </a:r>
            <a:endParaRPr sz="14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5"/>
        <p:cNvGrpSpPr/>
        <p:nvPr/>
      </p:nvGrpSpPr>
      <p:grpSpPr>
        <a:xfrm>
          <a:off x="0" y="0"/>
          <a:ext cx="0" cy="0"/>
          <a:chOff x="0" y="0"/>
          <a:chExt cx="0" cy="0"/>
        </a:xfrm>
      </p:grpSpPr>
      <p:sp>
        <p:nvSpPr>
          <p:cNvPr id="86" name="Google Shape;86;g21be0b7a8c1_0_0"/>
          <p:cNvSpPr/>
          <p:nvPr/>
        </p:nvSpPr>
        <p:spPr>
          <a:xfrm>
            <a:off x="2383850" y="2029525"/>
            <a:ext cx="4149000" cy="825900"/>
          </a:xfrm>
          <a:prstGeom prst="roundRect">
            <a:avLst>
              <a:gd name="adj" fmla="val 16667"/>
            </a:avLst>
          </a:prstGeom>
          <a:solidFill>
            <a:srgbClr val="9A71B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GB" sz="2000" b="0" i="0" u="none" strike="noStrike" cap="none">
                <a:solidFill>
                  <a:schemeClr val="dk1"/>
                </a:solidFill>
                <a:latin typeface="Arial"/>
                <a:ea typeface="Arial"/>
                <a:cs typeface="Arial"/>
                <a:sym typeface="Arial"/>
              </a:rPr>
              <a:t>Why participate in democracy and civic life?</a:t>
            </a:r>
            <a:endParaRPr sz="1400" b="0" i="0" u="none" strike="noStrike" cap="none">
              <a:solidFill>
                <a:schemeClr val="dk1"/>
              </a:solidFill>
              <a:latin typeface="Montserrat"/>
              <a:ea typeface="Montserrat"/>
              <a:cs typeface="Montserrat"/>
              <a:sym typeface="Montserrat"/>
            </a:endParaRPr>
          </a:p>
        </p:txBody>
      </p:sp>
      <p:pic>
        <p:nvPicPr>
          <p:cNvPr id="87" name="Google Shape;87;g21be0b7a8c1_0_0"/>
          <p:cNvPicPr preferRelativeResize="0"/>
          <p:nvPr/>
        </p:nvPicPr>
        <p:blipFill rotWithShape="1">
          <a:blip r:embed="rId3">
            <a:alphaModFix/>
          </a:blip>
          <a:srcRect/>
          <a:stretch/>
        </p:blipFill>
        <p:spPr>
          <a:xfrm>
            <a:off x="7511000" y="4141775"/>
            <a:ext cx="1217475" cy="1217475"/>
          </a:xfrm>
          <a:prstGeom prst="rect">
            <a:avLst/>
          </a:prstGeom>
          <a:noFill/>
          <a:ln>
            <a:noFill/>
          </a:ln>
        </p:spPr>
      </p:pic>
      <p:pic>
        <p:nvPicPr>
          <p:cNvPr id="88" name="Google Shape;88;g21be0b7a8c1_0_0"/>
          <p:cNvPicPr preferRelativeResize="0"/>
          <p:nvPr/>
        </p:nvPicPr>
        <p:blipFill rotWithShape="1">
          <a:blip r:embed="rId4">
            <a:alphaModFix/>
          </a:blip>
          <a:srcRect/>
          <a:stretch/>
        </p:blipFill>
        <p:spPr>
          <a:xfrm>
            <a:off x="509500" y="4441988"/>
            <a:ext cx="1480269" cy="506676"/>
          </a:xfrm>
          <a:prstGeom prst="rect">
            <a:avLst/>
          </a:prstGeom>
          <a:noFill/>
          <a:ln>
            <a:noFill/>
          </a:ln>
        </p:spPr>
      </p:pic>
      <p:cxnSp>
        <p:nvCxnSpPr>
          <p:cNvPr id="89" name="Google Shape;89;g21be0b7a8c1_0_0"/>
          <p:cNvCxnSpPr/>
          <p:nvPr/>
        </p:nvCxnSpPr>
        <p:spPr>
          <a:xfrm rot="10800000" flipH="1">
            <a:off x="457750" y="699350"/>
            <a:ext cx="8208900" cy="23700"/>
          </a:xfrm>
          <a:prstGeom prst="straightConnector1">
            <a:avLst/>
          </a:prstGeom>
          <a:noFill/>
          <a:ln w="9525" cap="flat" cmpd="sng">
            <a:solidFill>
              <a:schemeClr val="dk2"/>
            </a:solidFill>
            <a:prstDash val="solid"/>
            <a:round/>
            <a:headEnd type="none" w="sm" len="sm"/>
            <a:tailEnd type="none" w="sm" len="sm"/>
          </a:ln>
        </p:spPr>
      </p:cxnSp>
      <p:cxnSp>
        <p:nvCxnSpPr>
          <p:cNvPr id="90" name="Google Shape;90;g21be0b7a8c1_0_0"/>
          <p:cNvCxnSpPr/>
          <p:nvPr/>
        </p:nvCxnSpPr>
        <p:spPr>
          <a:xfrm rot="10800000" flipH="1">
            <a:off x="312400" y="4333050"/>
            <a:ext cx="8208900" cy="23700"/>
          </a:xfrm>
          <a:prstGeom prst="straightConnector1">
            <a:avLst/>
          </a:prstGeom>
          <a:noFill/>
          <a:ln w="9525" cap="flat" cmpd="sng">
            <a:solidFill>
              <a:schemeClr val="dk2"/>
            </a:solidFill>
            <a:prstDash val="solid"/>
            <a:round/>
            <a:headEnd type="none" w="sm" len="sm"/>
            <a:tailEnd type="none" w="sm" len="sm"/>
          </a:ln>
        </p:spPr>
      </p:cxnSp>
      <p:pic>
        <p:nvPicPr>
          <p:cNvPr id="91" name="Google Shape;91;g21be0b7a8c1_0_0"/>
          <p:cNvPicPr preferRelativeResize="0"/>
          <p:nvPr/>
        </p:nvPicPr>
        <p:blipFill rotWithShape="1">
          <a:blip r:embed="rId5">
            <a:alphaModFix/>
          </a:blip>
          <a:srcRect/>
          <a:stretch/>
        </p:blipFill>
        <p:spPr>
          <a:xfrm>
            <a:off x="2661938" y="214125"/>
            <a:ext cx="3820125" cy="280150"/>
          </a:xfrm>
          <a:prstGeom prst="rect">
            <a:avLst/>
          </a:prstGeom>
          <a:noFill/>
          <a:ln>
            <a:noFill/>
          </a:ln>
        </p:spPr>
      </p:pic>
      <p:sp>
        <p:nvSpPr>
          <p:cNvPr id="92" name="Google Shape;92;g21be0b7a8c1_0_0"/>
          <p:cNvSpPr txBox="1"/>
          <p:nvPr/>
        </p:nvSpPr>
        <p:spPr>
          <a:xfrm>
            <a:off x="6823900" y="779950"/>
            <a:ext cx="1988100" cy="506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Arial"/>
                <a:ea typeface="Arial"/>
                <a:cs typeface="Arial"/>
                <a:sym typeface="Arial"/>
              </a:rPr>
              <a:t>To build stronger communities </a:t>
            </a:r>
            <a:endParaRPr sz="1800" b="0" i="0" u="none" strike="noStrike" cap="none">
              <a:solidFill>
                <a:schemeClr val="dk1"/>
              </a:solidFill>
              <a:latin typeface="Arial"/>
              <a:ea typeface="Arial"/>
              <a:cs typeface="Arial"/>
              <a:sym typeface="Arial"/>
            </a:endParaRPr>
          </a:p>
        </p:txBody>
      </p:sp>
      <p:sp>
        <p:nvSpPr>
          <p:cNvPr id="93" name="Google Shape;93;g21be0b7a8c1_0_0"/>
          <p:cNvSpPr txBox="1"/>
          <p:nvPr/>
        </p:nvSpPr>
        <p:spPr>
          <a:xfrm>
            <a:off x="3616900" y="1008550"/>
            <a:ext cx="3592800" cy="506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Arial"/>
                <a:ea typeface="Arial"/>
                <a:cs typeface="Arial"/>
                <a:sym typeface="Arial"/>
              </a:rPr>
              <a:t>To engage with your representatives </a:t>
            </a:r>
            <a:endParaRPr sz="1800" b="0" i="0" u="none" strike="noStrike" cap="none">
              <a:solidFill>
                <a:schemeClr val="dk1"/>
              </a:solidFill>
              <a:latin typeface="Arial"/>
              <a:ea typeface="Arial"/>
              <a:cs typeface="Arial"/>
              <a:sym typeface="Arial"/>
            </a:endParaRPr>
          </a:p>
        </p:txBody>
      </p:sp>
      <p:sp>
        <p:nvSpPr>
          <p:cNvPr id="94" name="Google Shape;94;g21be0b7a8c1_0_0"/>
          <p:cNvSpPr txBox="1"/>
          <p:nvPr/>
        </p:nvSpPr>
        <p:spPr>
          <a:xfrm>
            <a:off x="198250" y="786450"/>
            <a:ext cx="1988100" cy="506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Arial"/>
                <a:ea typeface="Arial"/>
                <a:cs typeface="Arial"/>
                <a:sym typeface="Arial"/>
              </a:rPr>
              <a:t>To have a voice </a:t>
            </a:r>
            <a:endParaRPr sz="1800" b="0" i="0" u="none" strike="noStrike" cap="none">
              <a:solidFill>
                <a:schemeClr val="dk1"/>
              </a:solidFill>
              <a:latin typeface="Arial"/>
              <a:ea typeface="Arial"/>
              <a:cs typeface="Arial"/>
              <a:sym typeface="Arial"/>
            </a:endParaRPr>
          </a:p>
        </p:txBody>
      </p:sp>
      <p:sp>
        <p:nvSpPr>
          <p:cNvPr id="95" name="Google Shape;95;g21be0b7a8c1_0_0"/>
          <p:cNvSpPr txBox="1"/>
          <p:nvPr/>
        </p:nvSpPr>
        <p:spPr>
          <a:xfrm>
            <a:off x="117277" y="2489850"/>
            <a:ext cx="2264700" cy="506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Arial"/>
                <a:ea typeface="Arial"/>
                <a:cs typeface="Arial"/>
                <a:sym typeface="Arial"/>
              </a:rPr>
              <a:t>To gain knowledge and skills</a:t>
            </a:r>
            <a:endParaRPr sz="1800" b="0" i="0" u="none" strike="noStrike" cap="none">
              <a:solidFill>
                <a:schemeClr val="dk1"/>
              </a:solidFill>
              <a:latin typeface="Arial"/>
              <a:ea typeface="Arial"/>
              <a:cs typeface="Arial"/>
              <a:sym typeface="Arial"/>
            </a:endParaRPr>
          </a:p>
        </p:txBody>
      </p:sp>
      <p:sp>
        <p:nvSpPr>
          <p:cNvPr id="96" name="Google Shape;96;g21be0b7a8c1_0_0"/>
          <p:cNvSpPr txBox="1"/>
          <p:nvPr/>
        </p:nvSpPr>
        <p:spPr>
          <a:xfrm>
            <a:off x="3174463" y="3084250"/>
            <a:ext cx="3055800" cy="506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Arial"/>
                <a:ea typeface="Arial"/>
                <a:cs typeface="Arial"/>
                <a:sym typeface="Arial"/>
              </a:rPr>
              <a:t>To make a difference on issues they care about </a:t>
            </a:r>
            <a:endParaRPr sz="1800" b="0" i="0" u="none" strike="noStrike" cap="none">
              <a:solidFill>
                <a:schemeClr val="dk1"/>
              </a:solidFill>
              <a:latin typeface="Arial"/>
              <a:ea typeface="Arial"/>
              <a:cs typeface="Arial"/>
              <a:sym typeface="Arial"/>
            </a:endParaRPr>
          </a:p>
        </p:txBody>
      </p:sp>
      <p:sp>
        <p:nvSpPr>
          <p:cNvPr id="97" name="Google Shape;97;g21be0b7a8c1_0_0"/>
          <p:cNvSpPr txBox="1"/>
          <p:nvPr/>
        </p:nvSpPr>
        <p:spPr>
          <a:xfrm>
            <a:off x="6534725" y="2412713"/>
            <a:ext cx="2696700" cy="603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Arial"/>
                <a:ea typeface="Arial"/>
                <a:cs typeface="Arial"/>
                <a:sym typeface="Arial"/>
              </a:rPr>
              <a:t>To support equality and justice </a:t>
            </a:r>
            <a:endParaRPr sz="1800" b="0" i="0" u="none" strike="noStrike" cap="none">
              <a:solidFill>
                <a:schemeClr val="dk1"/>
              </a:solidFill>
              <a:latin typeface="Arial"/>
              <a:ea typeface="Arial"/>
              <a:cs typeface="Arial"/>
              <a:sym typeface="Arial"/>
            </a:endParaRPr>
          </a:p>
        </p:txBody>
      </p:sp>
      <p:pic>
        <p:nvPicPr>
          <p:cNvPr id="98" name="Google Shape;98;g21be0b7a8c1_0_0"/>
          <p:cNvPicPr preferRelativeResize="0"/>
          <p:nvPr/>
        </p:nvPicPr>
        <p:blipFill rotWithShape="1">
          <a:blip r:embed="rId6">
            <a:alphaModFix/>
          </a:blip>
          <a:srcRect/>
          <a:stretch/>
        </p:blipFill>
        <p:spPr>
          <a:xfrm>
            <a:off x="386912" y="850788"/>
            <a:ext cx="1725450" cy="1725450"/>
          </a:xfrm>
          <a:prstGeom prst="rect">
            <a:avLst/>
          </a:prstGeom>
          <a:noFill/>
          <a:ln>
            <a:noFill/>
          </a:ln>
        </p:spPr>
      </p:pic>
      <p:pic>
        <p:nvPicPr>
          <p:cNvPr id="99" name="Google Shape;99;g21be0b7a8c1_0_0"/>
          <p:cNvPicPr preferRelativeResize="0"/>
          <p:nvPr/>
        </p:nvPicPr>
        <p:blipFill rotWithShape="1">
          <a:blip r:embed="rId7">
            <a:alphaModFix/>
          </a:blip>
          <a:srcRect/>
          <a:stretch/>
        </p:blipFill>
        <p:spPr>
          <a:xfrm>
            <a:off x="2520150" y="877163"/>
            <a:ext cx="1725450" cy="1725450"/>
          </a:xfrm>
          <a:prstGeom prst="rect">
            <a:avLst/>
          </a:prstGeom>
          <a:noFill/>
          <a:ln>
            <a:noFill/>
          </a:ln>
        </p:spPr>
      </p:pic>
      <p:pic>
        <p:nvPicPr>
          <p:cNvPr id="100" name="Google Shape;100;g21be0b7a8c1_0_0"/>
          <p:cNvPicPr preferRelativeResize="0"/>
          <p:nvPr/>
        </p:nvPicPr>
        <p:blipFill rotWithShape="1">
          <a:blip r:embed="rId8">
            <a:alphaModFix/>
          </a:blip>
          <a:srcRect/>
          <a:stretch/>
        </p:blipFill>
        <p:spPr>
          <a:xfrm>
            <a:off x="7274325" y="2979474"/>
            <a:ext cx="1217475" cy="1217475"/>
          </a:xfrm>
          <a:prstGeom prst="rect">
            <a:avLst/>
          </a:prstGeom>
          <a:noFill/>
          <a:ln>
            <a:noFill/>
          </a:ln>
        </p:spPr>
      </p:pic>
      <p:pic>
        <p:nvPicPr>
          <p:cNvPr id="101" name="Google Shape;101;g21be0b7a8c1_0_0"/>
          <p:cNvPicPr preferRelativeResize="0"/>
          <p:nvPr/>
        </p:nvPicPr>
        <p:blipFill rotWithShape="1">
          <a:blip r:embed="rId9">
            <a:alphaModFix/>
          </a:blip>
          <a:srcRect/>
          <a:stretch/>
        </p:blipFill>
        <p:spPr>
          <a:xfrm>
            <a:off x="2661950" y="2985498"/>
            <a:ext cx="1217475" cy="1217475"/>
          </a:xfrm>
          <a:prstGeom prst="rect">
            <a:avLst/>
          </a:prstGeom>
          <a:noFill/>
          <a:ln>
            <a:noFill/>
          </a:ln>
        </p:spPr>
      </p:pic>
      <p:pic>
        <p:nvPicPr>
          <p:cNvPr id="102" name="Google Shape;102;g21be0b7a8c1_0_0"/>
          <p:cNvPicPr preferRelativeResize="0"/>
          <p:nvPr/>
        </p:nvPicPr>
        <p:blipFill rotWithShape="1">
          <a:blip r:embed="rId10">
            <a:alphaModFix/>
          </a:blip>
          <a:srcRect/>
          <a:stretch/>
        </p:blipFill>
        <p:spPr>
          <a:xfrm>
            <a:off x="0" y="2029525"/>
            <a:ext cx="1988100" cy="1988100"/>
          </a:xfrm>
          <a:prstGeom prst="rect">
            <a:avLst/>
          </a:prstGeom>
          <a:noFill/>
          <a:ln>
            <a:noFill/>
          </a:ln>
        </p:spPr>
      </p:pic>
      <p:pic>
        <p:nvPicPr>
          <p:cNvPr id="103" name="Google Shape;103;g21be0b7a8c1_0_0"/>
          <p:cNvPicPr preferRelativeResize="0"/>
          <p:nvPr/>
        </p:nvPicPr>
        <p:blipFill rotWithShape="1">
          <a:blip r:embed="rId11">
            <a:alphaModFix/>
          </a:blip>
          <a:srcRect/>
          <a:stretch/>
        </p:blipFill>
        <p:spPr>
          <a:xfrm>
            <a:off x="7100600" y="1286638"/>
            <a:ext cx="1434700" cy="1434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7"/>
        <p:cNvGrpSpPr/>
        <p:nvPr/>
      </p:nvGrpSpPr>
      <p:grpSpPr>
        <a:xfrm>
          <a:off x="0" y="0"/>
          <a:ext cx="0" cy="0"/>
          <a:chOff x="0" y="0"/>
          <a:chExt cx="0" cy="0"/>
        </a:xfrm>
      </p:grpSpPr>
      <p:sp>
        <p:nvSpPr>
          <p:cNvPr id="108" name="Google Shape;108;g2ee773b2950_0_56"/>
          <p:cNvSpPr/>
          <p:nvPr/>
        </p:nvSpPr>
        <p:spPr>
          <a:xfrm>
            <a:off x="580350" y="840100"/>
            <a:ext cx="7993200" cy="676800"/>
          </a:xfrm>
          <a:prstGeom prst="roundRect">
            <a:avLst>
              <a:gd name="adj" fmla="val 16667"/>
            </a:avLst>
          </a:prstGeom>
          <a:solidFill>
            <a:srgbClr val="6A040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900"/>
              <a:buFont typeface="Arial"/>
              <a:buNone/>
            </a:pPr>
            <a:r>
              <a:rPr lang="en-GB" sz="1900" b="0" i="0" u="none" strike="noStrike" cap="none">
                <a:solidFill>
                  <a:srgbClr val="F2F0EF"/>
                </a:solidFill>
                <a:latin typeface="Arial"/>
                <a:ea typeface="Arial"/>
                <a:cs typeface="Arial"/>
                <a:sym typeface="Arial"/>
              </a:rPr>
              <a:t>What is the difference between civic and democratic rights and </a:t>
            </a:r>
            <a:endParaRPr sz="1900" b="0" i="0" u="none" strike="noStrike" cap="none">
              <a:solidFill>
                <a:srgbClr val="F2F0E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900"/>
              <a:buFont typeface="Arial"/>
              <a:buNone/>
            </a:pPr>
            <a:r>
              <a:rPr lang="en-GB" sz="1900" b="0" i="0" u="none" strike="noStrike" cap="none">
                <a:solidFill>
                  <a:srgbClr val="F2F0EF"/>
                </a:solidFill>
                <a:latin typeface="Arial"/>
                <a:ea typeface="Arial"/>
                <a:cs typeface="Arial"/>
                <a:sym typeface="Arial"/>
              </a:rPr>
              <a:t>how can you exercise these rights?</a:t>
            </a:r>
            <a:endParaRPr sz="1300" b="0" i="0" u="none" strike="noStrike" cap="none">
              <a:solidFill>
                <a:srgbClr val="F2F0EF"/>
              </a:solidFill>
              <a:latin typeface="Montserrat"/>
              <a:ea typeface="Montserrat"/>
              <a:cs typeface="Montserrat"/>
              <a:sym typeface="Montserrat"/>
            </a:endParaRPr>
          </a:p>
        </p:txBody>
      </p:sp>
      <p:pic>
        <p:nvPicPr>
          <p:cNvPr id="109" name="Google Shape;109;g2ee773b2950_0_56"/>
          <p:cNvPicPr preferRelativeResize="0"/>
          <p:nvPr/>
        </p:nvPicPr>
        <p:blipFill rotWithShape="1">
          <a:blip r:embed="rId3">
            <a:alphaModFix/>
          </a:blip>
          <a:srcRect/>
          <a:stretch/>
        </p:blipFill>
        <p:spPr>
          <a:xfrm>
            <a:off x="7511000" y="4141775"/>
            <a:ext cx="1217475" cy="1217475"/>
          </a:xfrm>
          <a:prstGeom prst="rect">
            <a:avLst/>
          </a:prstGeom>
          <a:noFill/>
          <a:ln>
            <a:noFill/>
          </a:ln>
        </p:spPr>
      </p:pic>
      <p:pic>
        <p:nvPicPr>
          <p:cNvPr id="110" name="Google Shape;110;g2ee773b2950_0_56"/>
          <p:cNvPicPr preferRelativeResize="0"/>
          <p:nvPr/>
        </p:nvPicPr>
        <p:blipFill rotWithShape="1">
          <a:blip r:embed="rId4">
            <a:alphaModFix/>
          </a:blip>
          <a:srcRect/>
          <a:stretch/>
        </p:blipFill>
        <p:spPr>
          <a:xfrm>
            <a:off x="509500" y="4441988"/>
            <a:ext cx="1480269" cy="506676"/>
          </a:xfrm>
          <a:prstGeom prst="rect">
            <a:avLst/>
          </a:prstGeom>
          <a:noFill/>
          <a:ln>
            <a:noFill/>
          </a:ln>
        </p:spPr>
      </p:pic>
      <p:cxnSp>
        <p:nvCxnSpPr>
          <p:cNvPr id="111" name="Google Shape;111;g2ee773b2950_0_56"/>
          <p:cNvCxnSpPr/>
          <p:nvPr/>
        </p:nvCxnSpPr>
        <p:spPr>
          <a:xfrm rot="10800000" flipH="1">
            <a:off x="457750" y="699350"/>
            <a:ext cx="8208900" cy="23700"/>
          </a:xfrm>
          <a:prstGeom prst="straightConnector1">
            <a:avLst/>
          </a:prstGeom>
          <a:noFill/>
          <a:ln w="9525" cap="flat" cmpd="sng">
            <a:solidFill>
              <a:schemeClr val="dk2"/>
            </a:solidFill>
            <a:prstDash val="solid"/>
            <a:round/>
            <a:headEnd type="none" w="sm" len="sm"/>
            <a:tailEnd type="none" w="sm" len="sm"/>
          </a:ln>
        </p:spPr>
      </p:cxnSp>
      <p:pic>
        <p:nvPicPr>
          <p:cNvPr id="112" name="Google Shape;112;g2ee773b2950_0_56"/>
          <p:cNvPicPr preferRelativeResize="0"/>
          <p:nvPr/>
        </p:nvPicPr>
        <p:blipFill rotWithShape="1">
          <a:blip r:embed="rId5">
            <a:alphaModFix/>
          </a:blip>
          <a:srcRect/>
          <a:stretch/>
        </p:blipFill>
        <p:spPr>
          <a:xfrm>
            <a:off x="2661938" y="214125"/>
            <a:ext cx="3820125" cy="280150"/>
          </a:xfrm>
          <a:prstGeom prst="rect">
            <a:avLst/>
          </a:prstGeom>
          <a:noFill/>
          <a:ln>
            <a:noFill/>
          </a:ln>
        </p:spPr>
      </p:pic>
      <p:sp>
        <p:nvSpPr>
          <p:cNvPr id="113" name="Google Shape;113;g2ee773b2950_0_56"/>
          <p:cNvSpPr/>
          <p:nvPr/>
        </p:nvSpPr>
        <p:spPr>
          <a:xfrm>
            <a:off x="4415840" y="1587953"/>
            <a:ext cx="4160100" cy="2601600"/>
          </a:xfrm>
          <a:prstGeom prst="roundRect">
            <a:avLst>
              <a:gd name="adj" fmla="val 9161"/>
            </a:avLst>
          </a:prstGeom>
          <a:solidFill>
            <a:srgbClr val="FFB703"/>
          </a:solidFill>
          <a:ln w="19050" cap="flat" cmpd="sng">
            <a:solidFill>
              <a:srgbClr val="FFB703"/>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a:solidFill>
                  <a:schemeClr val="dk1"/>
                </a:solidFill>
                <a:latin typeface="Arial"/>
                <a:ea typeface="Arial"/>
                <a:cs typeface="Arial"/>
                <a:sym typeface="Arial"/>
              </a:rPr>
              <a:t>Democratic Rights </a:t>
            </a:r>
            <a:r>
              <a:rPr lang="en-GB" sz="1600" b="0" i="0" u="none" strike="noStrike" cap="none">
                <a:solidFill>
                  <a:schemeClr val="dk1"/>
                </a:solidFill>
                <a:latin typeface="Arial"/>
                <a:ea typeface="Arial"/>
                <a:cs typeface="Arial"/>
                <a:sym typeface="Arial"/>
              </a:rPr>
              <a:t>include: </a:t>
            </a:r>
            <a:endParaRPr sz="16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457200" marR="0" lvl="0" indent="-317500" algn="l" rtl="0">
              <a:lnSpc>
                <a:spcPct val="100000"/>
              </a:lnSpc>
              <a:spcBef>
                <a:spcPts val="0"/>
              </a:spcBef>
              <a:spcAft>
                <a:spcPts val="0"/>
              </a:spcAft>
              <a:buClr>
                <a:schemeClr val="dk1"/>
              </a:buClr>
              <a:buSzPts val="1400"/>
              <a:buFont typeface="Arial"/>
              <a:buChar char="●"/>
            </a:pPr>
            <a:r>
              <a:rPr lang="en-GB" sz="1200" b="0" i="0" u="none" strike="noStrike" cap="none">
                <a:solidFill>
                  <a:schemeClr val="dk1"/>
                </a:solidFill>
                <a:latin typeface="Arial"/>
                <a:ea typeface="Arial"/>
                <a:cs typeface="Arial"/>
                <a:sym typeface="Arial"/>
              </a:rPr>
              <a:t>Registering to vote, if eligible</a:t>
            </a:r>
            <a:endParaRPr sz="1200" b="0"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457200" marR="0" lvl="0" indent="-317500" algn="l" rtl="0">
              <a:lnSpc>
                <a:spcPct val="100000"/>
              </a:lnSpc>
              <a:spcBef>
                <a:spcPts val="0"/>
              </a:spcBef>
              <a:spcAft>
                <a:spcPts val="0"/>
              </a:spcAft>
              <a:buClr>
                <a:schemeClr val="dk1"/>
              </a:buClr>
              <a:buSzPts val="1400"/>
              <a:buFont typeface="Arial"/>
              <a:buChar char="●"/>
            </a:pPr>
            <a:r>
              <a:rPr lang="en-GB" sz="1200" b="0" i="0" u="none" strike="noStrike" cap="none">
                <a:solidFill>
                  <a:schemeClr val="dk1"/>
                </a:solidFill>
                <a:latin typeface="Arial"/>
                <a:ea typeface="Arial"/>
                <a:cs typeface="Arial"/>
                <a:sym typeface="Arial"/>
              </a:rPr>
              <a:t>Voting in elections, such as local/ borough council, Mayor of London and London Assembly, general/ parliamentary elections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457200" marR="0" lvl="0" indent="-317500" algn="l" rtl="0">
              <a:lnSpc>
                <a:spcPct val="100000"/>
              </a:lnSpc>
              <a:spcBef>
                <a:spcPts val="0"/>
              </a:spcBef>
              <a:spcAft>
                <a:spcPts val="0"/>
              </a:spcAft>
              <a:buClr>
                <a:schemeClr val="dk1"/>
              </a:buClr>
              <a:buSzPts val="1400"/>
              <a:buFont typeface="Arial"/>
              <a:buChar char="●"/>
            </a:pPr>
            <a:r>
              <a:rPr lang="en-GB" sz="1200" b="0" i="0" u="none" strike="noStrike" cap="none">
                <a:solidFill>
                  <a:schemeClr val="dk1"/>
                </a:solidFill>
                <a:latin typeface="Arial"/>
                <a:ea typeface="Arial"/>
                <a:cs typeface="Arial"/>
                <a:sym typeface="Arial"/>
              </a:rPr>
              <a:t>Taking part in citizens’ assemblies, or other forms of deliberative or participatory democracy</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457200" marR="0" lvl="0" indent="-317500" algn="l" rtl="0">
              <a:lnSpc>
                <a:spcPct val="100000"/>
              </a:lnSpc>
              <a:spcBef>
                <a:spcPts val="0"/>
              </a:spcBef>
              <a:spcAft>
                <a:spcPts val="0"/>
              </a:spcAft>
              <a:buClr>
                <a:schemeClr val="dk1"/>
              </a:buClr>
              <a:buSzPts val="1400"/>
              <a:buFont typeface="Arial"/>
              <a:buChar char="●"/>
            </a:pPr>
            <a:r>
              <a:rPr lang="en-GB" sz="1200" b="0" i="0" u="none" strike="noStrike" cap="none">
                <a:solidFill>
                  <a:schemeClr val="dk1"/>
                </a:solidFill>
                <a:latin typeface="Arial"/>
                <a:ea typeface="Arial"/>
                <a:cs typeface="Arial"/>
                <a:sym typeface="Arial"/>
              </a:rPr>
              <a:t>Standing for elected office </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14" name="Google Shape;114;g2ee773b2950_0_56"/>
          <p:cNvSpPr/>
          <p:nvPr/>
        </p:nvSpPr>
        <p:spPr>
          <a:xfrm>
            <a:off x="578532" y="1591977"/>
            <a:ext cx="3656700" cy="2601600"/>
          </a:xfrm>
          <a:prstGeom prst="roundRect">
            <a:avLst>
              <a:gd name="adj" fmla="val 9609"/>
            </a:avLst>
          </a:prstGeom>
          <a:solidFill>
            <a:srgbClr val="FB8500"/>
          </a:solidFill>
          <a:ln w="19050" cap="flat" cmpd="sng">
            <a:solidFill>
              <a:srgbClr val="FB85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a:solidFill>
                  <a:schemeClr val="dk1"/>
                </a:solidFill>
                <a:latin typeface="Arial"/>
                <a:ea typeface="Arial"/>
                <a:cs typeface="Arial"/>
                <a:sym typeface="Arial"/>
              </a:rPr>
              <a:t>Civic Rights</a:t>
            </a:r>
            <a:r>
              <a:rPr lang="en-GB" sz="1600" b="0" i="0" u="none" strike="noStrike" cap="none">
                <a:solidFill>
                  <a:schemeClr val="dk1"/>
                </a:solidFill>
                <a:latin typeface="Arial"/>
                <a:ea typeface="Arial"/>
                <a:cs typeface="Arial"/>
                <a:sym typeface="Arial"/>
              </a:rPr>
              <a:t> include: </a:t>
            </a:r>
            <a:endParaRPr sz="16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457200" marR="0" lvl="0" indent="-317500" algn="l" rtl="0">
              <a:lnSpc>
                <a:spcPct val="100000"/>
              </a:lnSpc>
              <a:spcBef>
                <a:spcPts val="0"/>
              </a:spcBef>
              <a:spcAft>
                <a:spcPts val="0"/>
              </a:spcAft>
              <a:buClr>
                <a:schemeClr val="dk1"/>
              </a:buClr>
              <a:buSzPts val="1400"/>
              <a:buFont typeface="Arial"/>
              <a:buChar char="●"/>
            </a:pPr>
            <a:r>
              <a:rPr lang="en-GB" sz="1400" b="0" i="0" u="none" strike="noStrike" cap="none">
                <a:solidFill>
                  <a:schemeClr val="dk1"/>
                </a:solidFill>
                <a:latin typeface="Arial"/>
                <a:ea typeface="Arial"/>
                <a:cs typeface="Arial"/>
                <a:sym typeface="Arial"/>
              </a:rPr>
              <a:t>The ability to start or sign petitions </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457200" marR="0" lvl="0" indent="-317500" algn="l" rtl="0">
              <a:lnSpc>
                <a:spcPct val="100000"/>
              </a:lnSpc>
              <a:spcBef>
                <a:spcPts val="0"/>
              </a:spcBef>
              <a:spcAft>
                <a:spcPts val="0"/>
              </a:spcAft>
              <a:buClr>
                <a:schemeClr val="dk1"/>
              </a:buClr>
              <a:buSzPts val="1400"/>
              <a:buFont typeface="Arial"/>
              <a:buChar char="●"/>
            </a:pPr>
            <a:r>
              <a:rPr lang="en-GB" sz="1400" b="0" i="0" u="none" strike="noStrike" cap="none">
                <a:solidFill>
                  <a:schemeClr val="dk1"/>
                </a:solidFill>
                <a:latin typeface="Arial"/>
                <a:ea typeface="Arial"/>
                <a:cs typeface="Arial"/>
                <a:sym typeface="Arial"/>
              </a:rPr>
              <a:t>Taking part in peaceful, legal protest </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457200" marR="0" lvl="0" indent="-317500" algn="l" rtl="0">
              <a:lnSpc>
                <a:spcPct val="100000"/>
              </a:lnSpc>
              <a:spcBef>
                <a:spcPts val="0"/>
              </a:spcBef>
              <a:spcAft>
                <a:spcPts val="0"/>
              </a:spcAft>
              <a:buClr>
                <a:schemeClr val="dk1"/>
              </a:buClr>
              <a:buSzPts val="1400"/>
              <a:buFont typeface="Arial"/>
              <a:buChar char="●"/>
            </a:pPr>
            <a:r>
              <a:rPr lang="en-GB" sz="1400" b="0" i="0" u="none" strike="noStrike" cap="none">
                <a:solidFill>
                  <a:schemeClr val="dk1"/>
                </a:solidFill>
                <a:latin typeface="Arial"/>
                <a:ea typeface="Arial"/>
                <a:cs typeface="Arial"/>
                <a:sym typeface="Arial"/>
              </a:rPr>
              <a:t>Being involved in community organising </a:t>
            </a:r>
            <a:endParaRPr sz="1400" b="0" i="0" u="none" strike="noStrike" cap="none">
              <a:solidFill>
                <a:srgbClr val="000000"/>
              </a:solidFill>
              <a:latin typeface="Arial"/>
              <a:ea typeface="Arial"/>
              <a:cs typeface="Arial"/>
              <a:sym typeface="Arial"/>
            </a:endParaRPr>
          </a:p>
          <a:p>
            <a:pPr marL="457200" marR="0" lvl="0" indent="-22860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a:p>
            <a:pPr marL="457200" marR="0" lvl="0" indent="-317500" algn="l" rtl="0">
              <a:lnSpc>
                <a:spcPct val="100000"/>
              </a:lnSpc>
              <a:spcBef>
                <a:spcPts val="0"/>
              </a:spcBef>
              <a:spcAft>
                <a:spcPts val="0"/>
              </a:spcAft>
              <a:buClr>
                <a:schemeClr val="dk1"/>
              </a:buClr>
              <a:buSzPts val="1400"/>
              <a:buFont typeface="Arial"/>
              <a:buChar char="●"/>
            </a:pPr>
            <a:r>
              <a:rPr lang="en-GB" sz="1400" b="0" i="0" u="none" strike="noStrike" cap="none">
                <a:solidFill>
                  <a:schemeClr val="dk1"/>
                </a:solidFill>
                <a:latin typeface="Arial"/>
                <a:ea typeface="Arial"/>
                <a:cs typeface="Arial"/>
                <a:sym typeface="Arial"/>
              </a:rPr>
              <a:t>Volunteering </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cxnSp>
        <p:nvCxnSpPr>
          <p:cNvPr id="115" name="Google Shape;115;g2ee773b2950_0_56"/>
          <p:cNvCxnSpPr/>
          <p:nvPr/>
        </p:nvCxnSpPr>
        <p:spPr>
          <a:xfrm rot="10800000" flipH="1">
            <a:off x="312400" y="4333050"/>
            <a:ext cx="8208900" cy="23700"/>
          </a:xfrm>
          <a:prstGeom prst="straightConnector1">
            <a:avLst/>
          </a:prstGeom>
          <a:noFill/>
          <a:ln w="9525" cap="flat" cmpd="sng">
            <a:solidFill>
              <a:schemeClr val="dk2"/>
            </a:solidFill>
            <a:prstDash val="solid"/>
            <a:round/>
            <a:headEnd type="none" w="sm" len="sm"/>
            <a:tailEnd type="none" w="sm" len="sm"/>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120" name="Google Shape;120;g2ee773b2950_0_68"/>
          <p:cNvSpPr/>
          <p:nvPr/>
        </p:nvSpPr>
        <p:spPr>
          <a:xfrm>
            <a:off x="457750" y="968800"/>
            <a:ext cx="8208900" cy="325800"/>
          </a:xfrm>
          <a:prstGeom prst="roundRect">
            <a:avLst>
              <a:gd name="adj" fmla="val 16667"/>
            </a:avLst>
          </a:prstGeom>
          <a:solidFill>
            <a:srgbClr val="FB850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chemeClr val="dk1"/>
                </a:solidFill>
                <a:latin typeface="Arial"/>
                <a:ea typeface="Arial"/>
                <a:cs typeface="Arial"/>
                <a:sym typeface="Arial"/>
              </a:rPr>
              <a:t>Civic rights: </a:t>
            </a:r>
            <a:endParaRPr sz="1400" b="0" i="0" u="none" strike="noStrike" cap="none">
              <a:solidFill>
                <a:srgbClr val="FFFFFF"/>
              </a:solidFill>
              <a:latin typeface="Montserrat"/>
              <a:ea typeface="Montserrat"/>
              <a:cs typeface="Montserrat"/>
              <a:sym typeface="Montserrat"/>
            </a:endParaRPr>
          </a:p>
        </p:txBody>
      </p:sp>
      <p:pic>
        <p:nvPicPr>
          <p:cNvPr id="121" name="Google Shape;121;g2ee773b2950_0_68"/>
          <p:cNvPicPr preferRelativeResize="0"/>
          <p:nvPr/>
        </p:nvPicPr>
        <p:blipFill rotWithShape="1">
          <a:blip r:embed="rId3">
            <a:alphaModFix/>
          </a:blip>
          <a:srcRect/>
          <a:stretch/>
        </p:blipFill>
        <p:spPr>
          <a:xfrm>
            <a:off x="7511000" y="4141775"/>
            <a:ext cx="1217475" cy="1217475"/>
          </a:xfrm>
          <a:prstGeom prst="rect">
            <a:avLst/>
          </a:prstGeom>
          <a:noFill/>
          <a:ln>
            <a:noFill/>
          </a:ln>
        </p:spPr>
      </p:pic>
      <p:pic>
        <p:nvPicPr>
          <p:cNvPr id="122" name="Google Shape;122;g2ee773b2950_0_68"/>
          <p:cNvPicPr preferRelativeResize="0"/>
          <p:nvPr/>
        </p:nvPicPr>
        <p:blipFill rotWithShape="1">
          <a:blip r:embed="rId4">
            <a:alphaModFix/>
          </a:blip>
          <a:srcRect/>
          <a:stretch/>
        </p:blipFill>
        <p:spPr>
          <a:xfrm>
            <a:off x="509500" y="4441988"/>
            <a:ext cx="1480269" cy="506676"/>
          </a:xfrm>
          <a:prstGeom prst="rect">
            <a:avLst/>
          </a:prstGeom>
          <a:noFill/>
          <a:ln>
            <a:noFill/>
          </a:ln>
        </p:spPr>
      </p:pic>
      <p:sp>
        <p:nvSpPr>
          <p:cNvPr id="123" name="Google Shape;123;g2ee773b2950_0_68"/>
          <p:cNvSpPr txBox="1"/>
          <p:nvPr/>
        </p:nvSpPr>
        <p:spPr>
          <a:xfrm>
            <a:off x="2520150" y="4470913"/>
            <a:ext cx="4103700" cy="448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a:solidFill>
                  <a:schemeClr val="dk1"/>
                </a:solidFill>
                <a:latin typeface="Arial"/>
                <a:ea typeface="Arial"/>
                <a:cs typeface="Arial"/>
                <a:sym typeface="Arial"/>
              </a:rPr>
              <a:t>Funded by the Greater London Authority, City Hall, Kamal Churchie Way, London, E16 1ZE</a:t>
            </a:r>
            <a:endParaRPr sz="1100" b="0" i="0" u="none" strike="noStrike" cap="none">
              <a:solidFill>
                <a:schemeClr val="dk1"/>
              </a:solidFill>
              <a:latin typeface="Arial"/>
              <a:ea typeface="Arial"/>
              <a:cs typeface="Arial"/>
              <a:sym typeface="Arial"/>
            </a:endParaRPr>
          </a:p>
        </p:txBody>
      </p:sp>
      <p:cxnSp>
        <p:nvCxnSpPr>
          <p:cNvPr id="124" name="Google Shape;124;g2ee773b2950_0_68"/>
          <p:cNvCxnSpPr/>
          <p:nvPr/>
        </p:nvCxnSpPr>
        <p:spPr>
          <a:xfrm rot="10800000" flipH="1">
            <a:off x="457750" y="699350"/>
            <a:ext cx="8208900" cy="23700"/>
          </a:xfrm>
          <a:prstGeom prst="straightConnector1">
            <a:avLst/>
          </a:prstGeom>
          <a:noFill/>
          <a:ln w="9525" cap="flat" cmpd="sng">
            <a:solidFill>
              <a:schemeClr val="dk2"/>
            </a:solidFill>
            <a:prstDash val="solid"/>
            <a:round/>
            <a:headEnd type="none" w="sm" len="sm"/>
            <a:tailEnd type="none" w="sm" len="sm"/>
          </a:ln>
        </p:spPr>
      </p:cxnSp>
      <p:pic>
        <p:nvPicPr>
          <p:cNvPr id="125" name="Google Shape;125;g2ee773b2950_0_68"/>
          <p:cNvPicPr preferRelativeResize="0"/>
          <p:nvPr/>
        </p:nvPicPr>
        <p:blipFill rotWithShape="1">
          <a:blip r:embed="rId5">
            <a:alphaModFix/>
          </a:blip>
          <a:srcRect/>
          <a:stretch/>
        </p:blipFill>
        <p:spPr>
          <a:xfrm>
            <a:off x="2661938" y="214125"/>
            <a:ext cx="3820125" cy="280150"/>
          </a:xfrm>
          <a:prstGeom prst="rect">
            <a:avLst/>
          </a:prstGeom>
          <a:noFill/>
          <a:ln>
            <a:noFill/>
          </a:ln>
        </p:spPr>
      </p:pic>
      <p:sp>
        <p:nvSpPr>
          <p:cNvPr id="126" name="Google Shape;126;g2ee773b2950_0_68"/>
          <p:cNvSpPr/>
          <p:nvPr/>
        </p:nvSpPr>
        <p:spPr>
          <a:xfrm>
            <a:off x="461205" y="1538700"/>
            <a:ext cx="2643000" cy="2392200"/>
          </a:xfrm>
          <a:prstGeom prst="roundRect">
            <a:avLst>
              <a:gd name="adj" fmla="val 16667"/>
            </a:avLst>
          </a:prstGeom>
          <a:noFill/>
          <a:ln w="9525" cap="flat" cmpd="sng">
            <a:solidFill>
              <a:srgbClr val="023047"/>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Arial"/>
                <a:ea typeface="Arial"/>
                <a:cs typeface="Arial"/>
                <a:sym typeface="Arial"/>
              </a:rPr>
              <a:t>Start or sign petitions</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chemeClr val="dk1"/>
                </a:solidFill>
                <a:latin typeface="Arial"/>
                <a:ea typeface="Arial"/>
                <a:cs typeface="Arial"/>
                <a:sym typeface="Arial"/>
              </a:rPr>
              <a:t>Official petitions appear on </a:t>
            </a:r>
            <a:r>
              <a:rPr lang="en-GB" sz="1400" b="1" i="0" u="sng" strike="noStrike" cap="none">
                <a:solidFill>
                  <a:schemeClr val="accent5"/>
                </a:solidFill>
                <a:latin typeface="Arial"/>
                <a:ea typeface="Arial"/>
                <a:cs typeface="Arial"/>
                <a:sym typeface="Arial"/>
                <a:hlinkClick r:id="rId6">
                  <a:extLst>
                    <a:ext uri="{A12FA001-AC4F-418D-AE19-62706E023703}">
                      <ahyp:hlinkClr xmlns:ahyp="http://schemas.microsoft.com/office/drawing/2018/hyperlinkcolor" val="tx"/>
                    </a:ext>
                  </a:extLst>
                </a:hlinkClick>
              </a:rPr>
              <a:t>https://petition.parliament.uk/</a:t>
            </a:r>
            <a:r>
              <a:rPr lang="en-GB" sz="1400" b="0" i="0" u="none" strike="noStrike" cap="none">
                <a:solidFill>
                  <a:schemeClr val="dk1"/>
                </a:solidFill>
                <a:latin typeface="Arial"/>
                <a:ea typeface="Arial"/>
                <a:cs typeface="Arial"/>
                <a:sym typeface="Arial"/>
              </a:rPr>
              <a:t>. If a petition reaches 10,000 signatures, the government will respond. </a:t>
            </a:r>
            <a:endParaRPr sz="14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27" name="Google Shape;127;g2ee773b2950_0_68"/>
          <p:cNvSpPr/>
          <p:nvPr/>
        </p:nvSpPr>
        <p:spPr>
          <a:xfrm>
            <a:off x="3284275" y="1540350"/>
            <a:ext cx="2650200" cy="2392200"/>
          </a:xfrm>
          <a:prstGeom prst="roundRect">
            <a:avLst>
              <a:gd name="adj" fmla="val 16667"/>
            </a:avLst>
          </a:prstGeom>
          <a:noFill/>
          <a:ln w="9525" cap="flat" cmpd="sng">
            <a:solidFill>
              <a:srgbClr val="023047"/>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Arial"/>
                <a:ea typeface="Arial"/>
                <a:cs typeface="Arial"/>
                <a:sym typeface="Arial"/>
              </a:rPr>
              <a:t>Take part in peaceful, legal protest  </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chemeClr val="dk1"/>
                </a:solidFill>
                <a:latin typeface="Arial"/>
                <a:ea typeface="Arial"/>
                <a:cs typeface="Arial"/>
                <a:sym typeface="Arial"/>
              </a:rPr>
              <a:t>Everyone has the right to protest in a peaceful and legal way. If you’re planning a protest, you may need to notify the police in advance. </a:t>
            </a:r>
            <a:endParaRPr sz="14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28" name="Google Shape;128;g2ee773b2950_0_68"/>
          <p:cNvSpPr/>
          <p:nvPr/>
        </p:nvSpPr>
        <p:spPr>
          <a:xfrm>
            <a:off x="6138675" y="1538700"/>
            <a:ext cx="2527800" cy="2400300"/>
          </a:xfrm>
          <a:prstGeom prst="roundRect">
            <a:avLst>
              <a:gd name="adj" fmla="val 16667"/>
            </a:avLst>
          </a:prstGeom>
          <a:noFill/>
          <a:ln w="9525" cap="flat" cmpd="sng">
            <a:solidFill>
              <a:srgbClr val="023047"/>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Arial"/>
                <a:ea typeface="Arial"/>
                <a:cs typeface="Arial"/>
                <a:sym typeface="Arial"/>
              </a:rPr>
              <a:t>Community organising and volunteering </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chemeClr val="dk1"/>
                </a:solidFill>
                <a:latin typeface="Arial"/>
                <a:ea typeface="Arial"/>
                <a:cs typeface="Arial"/>
                <a:sym typeface="Arial"/>
              </a:rPr>
              <a:t>Community organising brings local people together to create the change they want to see. Volunteering helps you upskill, meet new people, and make a difference.</a:t>
            </a:r>
            <a:endParaRPr sz="14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2"/>
        <p:cNvGrpSpPr/>
        <p:nvPr/>
      </p:nvGrpSpPr>
      <p:grpSpPr>
        <a:xfrm>
          <a:off x="0" y="0"/>
          <a:ext cx="0" cy="0"/>
          <a:chOff x="0" y="0"/>
          <a:chExt cx="0" cy="0"/>
        </a:xfrm>
      </p:grpSpPr>
      <p:sp>
        <p:nvSpPr>
          <p:cNvPr id="133" name="Google Shape;133;g2ee773b2950_0_81"/>
          <p:cNvSpPr/>
          <p:nvPr/>
        </p:nvSpPr>
        <p:spPr>
          <a:xfrm>
            <a:off x="457750" y="968800"/>
            <a:ext cx="8208900" cy="325800"/>
          </a:xfrm>
          <a:prstGeom prst="roundRect">
            <a:avLst>
              <a:gd name="adj" fmla="val 16667"/>
            </a:avLst>
          </a:prstGeom>
          <a:solidFill>
            <a:srgbClr val="FFB70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chemeClr val="dk1"/>
                </a:solidFill>
                <a:latin typeface="Arial"/>
                <a:ea typeface="Arial"/>
                <a:cs typeface="Arial"/>
                <a:sym typeface="Arial"/>
              </a:rPr>
              <a:t>Democratic rights: </a:t>
            </a:r>
            <a:endParaRPr sz="1400" b="0" i="0" u="none" strike="noStrike" cap="none">
              <a:solidFill>
                <a:srgbClr val="FFFFFF"/>
              </a:solidFill>
              <a:latin typeface="Montserrat"/>
              <a:ea typeface="Montserrat"/>
              <a:cs typeface="Montserrat"/>
              <a:sym typeface="Montserrat"/>
            </a:endParaRPr>
          </a:p>
        </p:txBody>
      </p:sp>
      <p:pic>
        <p:nvPicPr>
          <p:cNvPr id="134" name="Google Shape;134;g2ee773b2950_0_81"/>
          <p:cNvPicPr preferRelativeResize="0"/>
          <p:nvPr/>
        </p:nvPicPr>
        <p:blipFill rotWithShape="1">
          <a:blip r:embed="rId3">
            <a:alphaModFix/>
          </a:blip>
          <a:srcRect/>
          <a:stretch/>
        </p:blipFill>
        <p:spPr>
          <a:xfrm>
            <a:off x="7511000" y="4141775"/>
            <a:ext cx="1217475" cy="1217475"/>
          </a:xfrm>
          <a:prstGeom prst="rect">
            <a:avLst/>
          </a:prstGeom>
          <a:noFill/>
          <a:ln>
            <a:noFill/>
          </a:ln>
        </p:spPr>
      </p:pic>
      <p:pic>
        <p:nvPicPr>
          <p:cNvPr id="135" name="Google Shape;135;g2ee773b2950_0_81"/>
          <p:cNvPicPr preferRelativeResize="0"/>
          <p:nvPr/>
        </p:nvPicPr>
        <p:blipFill rotWithShape="1">
          <a:blip r:embed="rId4">
            <a:alphaModFix/>
          </a:blip>
          <a:srcRect/>
          <a:stretch/>
        </p:blipFill>
        <p:spPr>
          <a:xfrm>
            <a:off x="509500" y="4441988"/>
            <a:ext cx="1480269" cy="506676"/>
          </a:xfrm>
          <a:prstGeom prst="rect">
            <a:avLst/>
          </a:prstGeom>
          <a:noFill/>
          <a:ln>
            <a:noFill/>
          </a:ln>
        </p:spPr>
      </p:pic>
      <p:cxnSp>
        <p:nvCxnSpPr>
          <p:cNvPr id="136" name="Google Shape;136;g2ee773b2950_0_81"/>
          <p:cNvCxnSpPr/>
          <p:nvPr/>
        </p:nvCxnSpPr>
        <p:spPr>
          <a:xfrm rot="10800000" flipH="1">
            <a:off x="457750" y="699350"/>
            <a:ext cx="8208900" cy="23700"/>
          </a:xfrm>
          <a:prstGeom prst="straightConnector1">
            <a:avLst/>
          </a:prstGeom>
          <a:noFill/>
          <a:ln w="9525" cap="flat" cmpd="sng">
            <a:solidFill>
              <a:schemeClr val="dk2"/>
            </a:solidFill>
            <a:prstDash val="solid"/>
            <a:round/>
            <a:headEnd type="none" w="sm" len="sm"/>
            <a:tailEnd type="none" w="sm" len="sm"/>
          </a:ln>
        </p:spPr>
      </p:cxnSp>
      <p:cxnSp>
        <p:nvCxnSpPr>
          <p:cNvPr id="137" name="Google Shape;137;g2ee773b2950_0_81"/>
          <p:cNvCxnSpPr/>
          <p:nvPr/>
        </p:nvCxnSpPr>
        <p:spPr>
          <a:xfrm rot="10800000" flipH="1">
            <a:off x="312400" y="4333050"/>
            <a:ext cx="8208900" cy="23700"/>
          </a:xfrm>
          <a:prstGeom prst="straightConnector1">
            <a:avLst/>
          </a:prstGeom>
          <a:noFill/>
          <a:ln w="9525" cap="flat" cmpd="sng">
            <a:solidFill>
              <a:schemeClr val="dk2"/>
            </a:solidFill>
            <a:prstDash val="solid"/>
            <a:round/>
            <a:headEnd type="none" w="sm" len="sm"/>
            <a:tailEnd type="none" w="sm" len="sm"/>
          </a:ln>
        </p:spPr>
      </p:cxnSp>
      <p:pic>
        <p:nvPicPr>
          <p:cNvPr id="138" name="Google Shape;138;g2ee773b2950_0_81"/>
          <p:cNvPicPr preferRelativeResize="0"/>
          <p:nvPr/>
        </p:nvPicPr>
        <p:blipFill rotWithShape="1">
          <a:blip r:embed="rId5">
            <a:alphaModFix/>
          </a:blip>
          <a:srcRect/>
          <a:stretch/>
        </p:blipFill>
        <p:spPr>
          <a:xfrm>
            <a:off x="2661938" y="214125"/>
            <a:ext cx="3820125" cy="280150"/>
          </a:xfrm>
          <a:prstGeom prst="rect">
            <a:avLst/>
          </a:prstGeom>
          <a:noFill/>
          <a:ln>
            <a:noFill/>
          </a:ln>
        </p:spPr>
      </p:pic>
      <p:sp>
        <p:nvSpPr>
          <p:cNvPr id="139" name="Google Shape;139;g2ee773b2950_0_81"/>
          <p:cNvSpPr/>
          <p:nvPr/>
        </p:nvSpPr>
        <p:spPr>
          <a:xfrm>
            <a:off x="509500" y="1406625"/>
            <a:ext cx="2570700" cy="2811600"/>
          </a:xfrm>
          <a:prstGeom prst="roundRect">
            <a:avLst>
              <a:gd name="adj" fmla="val 16667"/>
            </a:avLst>
          </a:prstGeom>
          <a:noFill/>
          <a:ln w="9525" cap="flat" cmpd="sng">
            <a:solidFill>
              <a:srgbClr val="023047"/>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Arial"/>
                <a:ea typeface="Arial"/>
                <a:cs typeface="Arial"/>
                <a:sym typeface="Arial"/>
              </a:rPr>
              <a:t>Register to vote and vote, if eligible</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chemeClr val="dk1"/>
                </a:solidFill>
                <a:latin typeface="Arial"/>
                <a:ea typeface="Arial"/>
                <a:cs typeface="Arial"/>
                <a:sym typeface="Arial"/>
              </a:rPr>
              <a:t>If you are eligible to vote, you can </a:t>
            </a:r>
            <a:r>
              <a:rPr lang="en-GB" sz="1400" b="1" i="0" u="none" strike="noStrike" cap="none">
                <a:solidFill>
                  <a:schemeClr val="dk1"/>
                </a:solidFill>
                <a:latin typeface="Arial"/>
                <a:ea typeface="Arial"/>
                <a:cs typeface="Arial"/>
                <a:sym typeface="Arial"/>
              </a:rPr>
              <a:t>register at 16</a:t>
            </a:r>
            <a:r>
              <a:rPr lang="en-GB" sz="1400" b="0" i="0" u="none" strike="noStrike" cap="none">
                <a:solidFill>
                  <a:schemeClr val="dk1"/>
                </a:solidFill>
                <a:latin typeface="Arial"/>
                <a:ea typeface="Arial"/>
                <a:cs typeface="Arial"/>
                <a:sym typeface="Arial"/>
              </a:rPr>
              <a:t>, and </a:t>
            </a:r>
            <a:r>
              <a:rPr lang="en-GB" sz="1400" b="1" i="0" u="none" strike="noStrike" cap="none">
                <a:solidFill>
                  <a:schemeClr val="dk1"/>
                </a:solidFill>
                <a:latin typeface="Arial"/>
                <a:ea typeface="Arial"/>
                <a:cs typeface="Arial"/>
                <a:sym typeface="Arial"/>
              </a:rPr>
              <a:t>vote at</a:t>
            </a:r>
            <a:r>
              <a:rPr lang="en-GB" sz="1400" b="0" i="0" u="none" strike="noStrike" cap="none">
                <a:solidFill>
                  <a:schemeClr val="dk1"/>
                </a:solidFill>
                <a:latin typeface="Arial"/>
                <a:ea typeface="Arial"/>
                <a:cs typeface="Arial"/>
                <a:sym typeface="Arial"/>
              </a:rPr>
              <a:t> </a:t>
            </a:r>
            <a:r>
              <a:rPr lang="en-GB" sz="1400" b="1" i="0" u="none" strike="noStrike" cap="none">
                <a:solidFill>
                  <a:schemeClr val="dk1"/>
                </a:solidFill>
                <a:latin typeface="Arial"/>
                <a:ea typeface="Arial"/>
                <a:cs typeface="Arial"/>
                <a:sym typeface="Arial"/>
              </a:rPr>
              <a:t>18</a:t>
            </a:r>
            <a:r>
              <a:rPr lang="en-GB" sz="1400" b="0" i="0" u="none" strike="noStrike" cap="none">
                <a:solidFill>
                  <a:schemeClr val="dk1"/>
                </a:solidFill>
                <a:latin typeface="Arial"/>
                <a:ea typeface="Arial"/>
                <a:cs typeface="Arial"/>
                <a:sym typeface="Arial"/>
              </a:rPr>
              <a:t>. Your vote will help choose the candidate(s) that will represent you.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40" name="Google Shape;140;g2ee773b2950_0_81"/>
          <p:cNvSpPr/>
          <p:nvPr/>
        </p:nvSpPr>
        <p:spPr>
          <a:xfrm>
            <a:off x="6033950" y="1406625"/>
            <a:ext cx="2650200" cy="2811600"/>
          </a:xfrm>
          <a:prstGeom prst="roundRect">
            <a:avLst>
              <a:gd name="adj" fmla="val 16667"/>
            </a:avLst>
          </a:prstGeom>
          <a:noFill/>
          <a:ln w="9525" cap="flat" cmpd="sng">
            <a:solidFill>
              <a:srgbClr val="023047"/>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Arial"/>
                <a:ea typeface="Arial"/>
                <a:cs typeface="Arial"/>
                <a:sym typeface="Arial"/>
              </a:rPr>
              <a:t>Take part in Citizens’ Assemblies </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chemeClr val="dk1"/>
                </a:solidFill>
                <a:latin typeface="Arial"/>
                <a:ea typeface="Arial"/>
                <a:cs typeface="Arial"/>
                <a:sym typeface="Arial"/>
              </a:rPr>
              <a:t>A Citizens' Assembly is a randomly selected group of people who learn about and discuss specific issues, then make recommendations on related actions. You do not necessarily need to be eligible to vote to take part.</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41" name="Google Shape;141;g2ee773b2950_0_81"/>
          <p:cNvSpPr/>
          <p:nvPr/>
        </p:nvSpPr>
        <p:spPr>
          <a:xfrm>
            <a:off x="3302749" y="1406625"/>
            <a:ext cx="2527800" cy="2811600"/>
          </a:xfrm>
          <a:prstGeom prst="roundRect">
            <a:avLst>
              <a:gd name="adj" fmla="val 16667"/>
            </a:avLst>
          </a:prstGeom>
          <a:noFill/>
          <a:ln w="9525" cap="flat" cmpd="sng">
            <a:solidFill>
              <a:srgbClr val="023047"/>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Arial"/>
                <a:ea typeface="Arial"/>
                <a:cs typeface="Arial"/>
                <a:sym typeface="Arial"/>
              </a:rPr>
              <a:t>Stand for elected office  </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chemeClr val="dk1"/>
                </a:solidFill>
                <a:latin typeface="Arial"/>
                <a:ea typeface="Arial"/>
                <a:cs typeface="Arial"/>
                <a:sym typeface="Arial"/>
              </a:rPr>
              <a:t>If eligible, at 18 you can also become a candidate for Mayor of London, London Assembly member, Member of Parliament (MP), local councillor.  </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5"/>
        <p:cNvGrpSpPr/>
        <p:nvPr/>
      </p:nvGrpSpPr>
      <p:grpSpPr>
        <a:xfrm>
          <a:off x="0" y="0"/>
          <a:ext cx="0" cy="0"/>
          <a:chOff x="0" y="0"/>
          <a:chExt cx="0" cy="0"/>
        </a:xfrm>
      </p:grpSpPr>
      <p:sp>
        <p:nvSpPr>
          <p:cNvPr id="146" name="Google Shape;146;g2ee773b2950_0_94"/>
          <p:cNvSpPr/>
          <p:nvPr/>
        </p:nvSpPr>
        <p:spPr>
          <a:xfrm>
            <a:off x="2661943" y="801400"/>
            <a:ext cx="3486600" cy="676800"/>
          </a:xfrm>
          <a:prstGeom prst="roundRect">
            <a:avLst>
              <a:gd name="adj" fmla="val 16667"/>
            </a:avLst>
          </a:prstGeom>
          <a:solidFill>
            <a:srgbClr val="70429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chemeClr val="lt1"/>
                </a:solidFill>
                <a:latin typeface="Arial"/>
                <a:ea typeface="Arial"/>
                <a:cs typeface="Arial"/>
                <a:sym typeface="Arial"/>
              </a:rPr>
              <a:t>Who can you vote for?</a:t>
            </a:r>
            <a:endParaRPr sz="1400" b="1" i="0" u="none" strike="noStrike" cap="none">
              <a:solidFill>
                <a:schemeClr val="lt1"/>
              </a:solidFill>
              <a:latin typeface="Montserrat"/>
              <a:ea typeface="Montserrat"/>
              <a:cs typeface="Montserrat"/>
              <a:sym typeface="Montserrat"/>
            </a:endParaRPr>
          </a:p>
        </p:txBody>
      </p:sp>
      <p:pic>
        <p:nvPicPr>
          <p:cNvPr id="147" name="Google Shape;147;g2ee773b2950_0_94"/>
          <p:cNvPicPr preferRelativeResize="0"/>
          <p:nvPr/>
        </p:nvPicPr>
        <p:blipFill rotWithShape="1">
          <a:blip r:embed="rId3">
            <a:alphaModFix/>
          </a:blip>
          <a:srcRect/>
          <a:stretch/>
        </p:blipFill>
        <p:spPr>
          <a:xfrm>
            <a:off x="7511000" y="4141775"/>
            <a:ext cx="1217475" cy="1217475"/>
          </a:xfrm>
          <a:prstGeom prst="rect">
            <a:avLst/>
          </a:prstGeom>
          <a:noFill/>
          <a:ln>
            <a:noFill/>
          </a:ln>
        </p:spPr>
      </p:pic>
      <p:pic>
        <p:nvPicPr>
          <p:cNvPr id="148" name="Google Shape;148;g2ee773b2950_0_94"/>
          <p:cNvPicPr preferRelativeResize="0"/>
          <p:nvPr/>
        </p:nvPicPr>
        <p:blipFill rotWithShape="1">
          <a:blip r:embed="rId4">
            <a:alphaModFix/>
          </a:blip>
          <a:srcRect/>
          <a:stretch/>
        </p:blipFill>
        <p:spPr>
          <a:xfrm>
            <a:off x="509500" y="4441988"/>
            <a:ext cx="1480269" cy="506676"/>
          </a:xfrm>
          <a:prstGeom prst="rect">
            <a:avLst/>
          </a:prstGeom>
          <a:noFill/>
          <a:ln>
            <a:noFill/>
          </a:ln>
        </p:spPr>
      </p:pic>
      <p:cxnSp>
        <p:nvCxnSpPr>
          <p:cNvPr id="149" name="Google Shape;149;g2ee773b2950_0_94"/>
          <p:cNvCxnSpPr/>
          <p:nvPr/>
        </p:nvCxnSpPr>
        <p:spPr>
          <a:xfrm rot="10800000" flipH="1">
            <a:off x="457750" y="699350"/>
            <a:ext cx="8208900" cy="23700"/>
          </a:xfrm>
          <a:prstGeom prst="straightConnector1">
            <a:avLst/>
          </a:prstGeom>
          <a:noFill/>
          <a:ln w="9525" cap="flat" cmpd="sng">
            <a:solidFill>
              <a:schemeClr val="dk2"/>
            </a:solidFill>
            <a:prstDash val="solid"/>
            <a:round/>
            <a:headEnd type="none" w="sm" len="sm"/>
            <a:tailEnd type="none" w="sm" len="sm"/>
          </a:ln>
        </p:spPr>
      </p:cxnSp>
      <p:cxnSp>
        <p:nvCxnSpPr>
          <p:cNvPr id="150" name="Google Shape;150;g2ee773b2950_0_94"/>
          <p:cNvCxnSpPr/>
          <p:nvPr/>
        </p:nvCxnSpPr>
        <p:spPr>
          <a:xfrm rot="10800000" flipH="1">
            <a:off x="300800" y="4118075"/>
            <a:ext cx="8208900" cy="23700"/>
          </a:xfrm>
          <a:prstGeom prst="straightConnector1">
            <a:avLst/>
          </a:prstGeom>
          <a:noFill/>
          <a:ln w="9525" cap="flat" cmpd="sng">
            <a:solidFill>
              <a:schemeClr val="dk2"/>
            </a:solidFill>
            <a:prstDash val="solid"/>
            <a:round/>
            <a:headEnd type="none" w="sm" len="sm"/>
            <a:tailEnd type="none" w="sm" len="sm"/>
          </a:ln>
        </p:spPr>
      </p:cxnSp>
      <p:pic>
        <p:nvPicPr>
          <p:cNvPr id="151" name="Google Shape;151;g2ee773b2950_0_94"/>
          <p:cNvPicPr preferRelativeResize="0"/>
          <p:nvPr/>
        </p:nvPicPr>
        <p:blipFill rotWithShape="1">
          <a:blip r:embed="rId5">
            <a:alphaModFix/>
          </a:blip>
          <a:srcRect/>
          <a:stretch/>
        </p:blipFill>
        <p:spPr>
          <a:xfrm>
            <a:off x="2661938" y="214125"/>
            <a:ext cx="3820125" cy="280150"/>
          </a:xfrm>
          <a:prstGeom prst="rect">
            <a:avLst/>
          </a:prstGeom>
          <a:noFill/>
          <a:ln>
            <a:noFill/>
          </a:ln>
        </p:spPr>
      </p:pic>
      <p:pic>
        <p:nvPicPr>
          <p:cNvPr id="152" name="Google Shape;152;g2ee773b2950_0_94"/>
          <p:cNvPicPr preferRelativeResize="0"/>
          <p:nvPr/>
        </p:nvPicPr>
        <p:blipFill rotWithShape="1">
          <a:blip r:embed="rId6">
            <a:alphaModFix/>
          </a:blip>
          <a:srcRect l="998" r="1009"/>
          <a:stretch/>
        </p:blipFill>
        <p:spPr>
          <a:xfrm>
            <a:off x="619988" y="1636075"/>
            <a:ext cx="7570500" cy="2347800"/>
          </a:xfrm>
          <a:prstGeom prst="roundRect">
            <a:avLst>
              <a:gd name="adj" fmla="val 16667"/>
            </a:avLst>
          </a:prstGeom>
          <a:noFill/>
          <a:ln w="19050" cap="flat" cmpd="sng">
            <a:solidFill>
              <a:srgbClr val="9A71B1"/>
            </a:solidFill>
            <a:prstDash val="solid"/>
            <a:round/>
            <a:headEnd type="none" w="sm" len="sm"/>
            <a:tailEnd type="none" w="sm" len="sm"/>
          </a:ln>
        </p:spPr>
      </p:pic>
      <p:sp>
        <p:nvSpPr>
          <p:cNvPr id="153" name="Google Shape;153;g2ee773b2950_0_94"/>
          <p:cNvSpPr txBox="1"/>
          <p:nvPr/>
        </p:nvSpPr>
        <p:spPr>
          <a:xfrm>
            <a:off x="620000" y="1636088"/>
            <a:ext cx="4261500" cy="415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GB" sz="1500" b="1" i="0" u="none" strike="noStrike" cap="none">
                <a:solidFill>
                  <a:srgbClr val="4A3070"/>
                </a:solidFill>
                <a:latin typeface="Arial"/>
                <a:ea typeface="Arial"/>
                <a:cs typeface="Arial"/>
                <a:sym typeface="Arial"/>
              </a:rPr>
              <a:t>There are three types of election in London: </a:t>
            </a:r>
            <a:endParaRPr sz="900" b="1" i="0" u="none" strike="noStrike" cap="none">
              <a:solidFill>
                <a:srgbClr val="4A307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7"/>
        <p:cNvGrpSpPr/>
        <p:nvPr/>
      </p:nvGrpSpPr>
      <p:grpSpPr>
        <a:xfrm>
          <a:off x="0" y="0"/>
          <a:ext cx="0" cy="0"/>
          <a:chOff x="0" y="0"/>
          <a:chExt cx="0" cy="0"/>
        </a:xfrm>
      </p:grpSpPr>
      <p:pic>
        <p:nvPicPr>
          <p:cNvPr id="158" name="Google Shape;158;g2ee773b2950_0_106"/>
          <p:cNvPicPr preferRelativeResize="0"/>
          <p:nvPr/>
        </p:nvPicPr>
        <p:blipFill rotWithShape="1">
          <a:blip r:embed="rId3">
            <a:alphaModFix/>
          </a:blip>
          <a:srcRect/>
          <a:stretch/>
        </p:blipFill>
        <p:spPr>
          <a:xfrm>
            <a:off x="7511000" y="4141775"/>
            <a:ext cx="1217475" cy="1217475"/>
          </a:xfrm>
          <a:prstGeom prst="rect">
            <a:avLst/>
          </a:prstGeom>
          <a:noFill/>
          <a:ln>
            <a:noFill/>
          </a:ln>
        </p:spPr>
      </p:pic>
      <p:pic>
        <p:nvPicPr>
          <p:cNvPr id="159" name="Google Shape;159;g2ee773b2950_0_106"/>
          <p:cNvPicPr preferRelativeResize="0"/>
          <p:nvPr/>
        </p:nvPicPr>
        <p:blipFill rotWithShape="1">
          <a:blip r:embed="rId4">
            <a:alphaModFix/>
          </a:blip>
          <a:srcRect/>
          <a:stretch/>
        </p:blipFill>
        <p:spPr>
          <a:xfrm>
            <a:off x="509500" y="4441988"/>
            <a:ext cx="1480269" cy="506676"/>
          </a:xfrm>
          <a:prstGeom prst="rect">
            <a:avLst/>
          </a:prstGeom>
          <a:noFill/>
          <a:ln>
            <a:noFill/>
          </a:ln>
        </p:spPr>
      </p:pic>
      <p:cxnSp>
        <p:nvCxnSpPr>
          <p:cNvPr id="160" name="Google Shape;160;g2ee773b2950_0_106"/>
          <p:cNvCxnSpPr/>
          <p:nvPr/>
        </p:nvCxnSpPr>
        <p:spPr>
          <a:xfrm rot="10800000" flipH="1">
            <a:off x="457750" y="699350"/>
            <a:ext cx="8208900" cy="23700"/>
          </a:xfrm>
          <a:prstGeom prst="straightConnector1">
            <a:avLst/>
          </a:prstGeom>
          <a:noFill/>
          <a:ln w="9525" cap="flat" cmpd="sng">
            <a:solidFill>
              <a:schemeClr val="dk2"/>
            </a:solidFill>
            <a:prstDash val="solid"/>
            <a:round/>
            <a:headEnd type="none" w="sm" len="sm"/>
            <a:tailEnd type="none" w="sm" len="sm"/>
          </a:ln>
        </p:spPr>
      </p:cxnSp>
      <p:cxnSp>
        <p:nvCxnSpPr>
          <p:cNvPr id="161" name="Google Shape;161;g2ee773b2950_0_106"/>
          <p:cNvCxnSpPr/>
          <p:nvPr/>
        </p:nvCxnSpPr>
        <p:spPr>
          <a:xfrm rot="10800000" flipH="1">
            <a:off x="312400" y="4333050"/>
            <a:ext cx="8208900" cy="23700"/>
          </a:xfrm>
          <a:prstGeom prst="straightConnector1">
            <a:avLst/>
          </a:prstGeom>
          <a:noFill/>
          <a:ln w="9525" cap="flat" cmpd="sng">
            <a:solidFill>
              <a:schemeClr val="dk2"/>
            </a:solidFill>
            <a:prstDash val="solid"/>
            <a:round/>
            <a:headEnd type="none" w="sm" len="sm"/>
            <a:tailEnd type="none" w="sm" len="sm"/>
          </a:ln>
        </p:spPr>
      </p:cxnSp>
      <p:pic>
        <p:nvPicPr>
          <p:cNvPr id="162" name="Google Shape;162;g2ee773b2950_0_106"/>
          <p:cNvPicPr preferRelativeResize="0"/>
          <p:nvPr/>
        </p:nvPicPr>
        <p:blipFill rotWithShape="1">
          <a:blip r:embed="rId5">
            <a:alphaModFix/>
          </a:blip>
          <a:srcRect/>
          <a:stretch/>
        </p:blipFill>
        <p:spPr>
          <a:xfrm>
            <a:off x="2661938" y="214125"/>
            <a:ext cx="3820125" cy="280150"/>
          </a:xfrm>
          <a:prstGeom prst="rect">
            <a:avLst/>
          </a:prstGeom>
          <a:noFill/>
          <a:ln>
            <a:noFill/>
          </a:ln>
        </p:spPr>
      </p:pic>
      <p:sp>
        <p:nvSpPr>
          <p:cNvPr id="163" name="Google Shape;163;g2ee773b2950_0_106"/>
          <p:cNvSpPr/>
          <p:nvPr/>
        </p:nvSpPr>
        <p:spPr>
          <a:xfrm>
            <a:off x="467563" y="691513"/>
            <a:ext cx="8208900" cy="431100"/>
          </a:xfrm>
          <a:prstGeom prst="roundRect">
            <a:avLst>
              <a:gd name="adj" fmla="val 16667"/>
            </a:avLst>
          </a:prstGeom>
          <a:solidFill>
            <a:srgbClr val="70429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chemeClr val="lt1"/>
                </a:solidFill>
                <a:latin typeface="Arial"/>
                <a:ea typeface="Arial"/>
                <a:cs typeface="Arial"/>
                <a:sym typeface="Arial"/>
              </a:rPr>
              <a:t>Which </a:t>
            </a:r>
            <a:r>
              <a:rPr lang="en-GB" sz="2000" b="1" i="0" u="sng" strike="noStrike" cap="none">
                <a:solidFill>
                  <a:schemeClr val="lt1"/>
                </a:solidFill>
                <a:latin typeface="Arial"/>
                <a:ea typeface="Arial"/>
                <a:cs typeface="Arial"/>
                <a:sym typeface="Arial"/>
              </a:rPr>
              <a:t>London residents</a:t>
            </a:r>
            <a:r>
              <a:rPr lang="en-GB" sz="2000" b="0" i="0" u="none" strike="noStrike" cap="none">
                <a:solidFill>
                  <a:schemeClr val="lt1"/>
                </a:solidFill>
                <a:latin typeface="Arial"/>
                <a:ea typeface="Arial"/>
                <a:cs typeface="Arial"/>
                <a:sym typeface="Arial"/>
              </a:rPr>
              <a:t> are eligible to vote in these elections?</a:t>
            </a:r>
            <a:endParaRPr sz="1400" b="0" i="0" u="none" strike="noStrike" cap="none">
              <a:solidFill>
                <a:schemeClr val="lt1"/>
              </a:solidFill>
              <a:latin typeface="Montserrat"/>
              <a:ea typeface="Montserrat"/>
              <a:cs typeface="Montserrat"/>
              <a:sym typeface="Montserrat"/>
            </a:endParaRPr>
          </a:p>
        </p:txBody>
      </p:sp>
      <p:graphicFrame>
        <p:nvGraphicFramePr>
          <p:cNvPr id="164" name="Google Shape;164;g2ee773b2950_0_106"/>
          <p:cNvGraphicFramePr/>
          <p:nvPr/>
        </p:nvGraphicFramePr>
        <p:xfrm>
          <a:off x="696188" y="1181763"/>
          <a:ext cx="7646250" cy="2900895"/>
        </p:xfrm>
        <a:graphic>
          <a:graphicData uri="http://schemas.openxmlformats.org/drawingml/2006/table">
            <a:tbl>
              <a:tblPr>
                <a:noFill/>
                <a:tableStyleId>{B5FADDF4-539F-49E8-9E99-DEB0234A051E}</a:tableStyleId>
              </a:tblPr>
              <a:tblGrid>
                <a:gridCol w="3161575">
                  <a:extLst>
                    <a:ext uri="{9D8B030D-6E8A-4147-A177-3AD203B41FA5}">
                      <a16:colId xmlns:a16="http://schemas.microsoft.com/office/drawing/2014/main" val="20000"/>
                    </a:ext>
                  </a:extLst>
                </a:gridCol>
                <a:gridCol w="1563775">
                  <a:extLst>
                    <a:ext uri="{9D8B030D-6E8A-4147-A177-3AD203B41FA5}">
                      <a16:colId xmlns:a16="http://schemas.microsoft.com/office/drawing/2014/main" val="20001"/>
                    </a:ext>
                  </a:extLst>
                </a:gridCol>
                <a:gridCol w="1558325">
                  <a:extLst>
                    <a:ext uri="{9D8B030D-6E8A-4147-A177-3AD203B41FA5}">
                      <a16:colId xmlns:a16="http://schemas.microsoft.com/office/drawing/2014/main" val="20002"/>
                    </a:ext>
                  </a:extLst>
                </a:gridCol>
                <a:gridCol w="1362575">
                  <a:extLst>
                    <a:ext uri="{9D8B030D-6E8A-4147-A177-3AD203B41FA5}">
                      <a16:colId xmlns:a16="http://schemas.microsoft.com/office/drawing/2014/main" val="20003"/>
                    </a:ext>
                  </a:extLst>
                </a:gridCol>
              </a:tblGrid>
              <a:tr h="8179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b="1" u="none" strike="noStrike" cap="none"/>
                        <a:t>Mayor of London and London Assembly</a:t>
                      </a:r>
                      <a:endParaRPr sz="14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b="1" u="none" strike="noStrike" cap="none"/>
                        <a:t>General / parliamentary </a:t>
                      </a:r>
                      <a:endParaRPr sz="1400" b="1"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b="1" u="none" strike="noStrike" cap="none"/>
                        <a:t>Local / borough </a:t>
                      </a:r>
                      <a:endParaRPr sz="1400" b="1" u="none" strike="noStrike" cap="none"/>
                    </a:p>
                  </a:txBody>
                  <a:tcPr marL="91425" marR="91425" marT="91425" marB="91425"/>
                </a:tc>
                <a:extLst>
                  <a:ext uri="{0D108BD9-81ED-4DB2-BD59-A6C34878D82A}">
                    <a16:rowId xmlns:a16="http://schemas.microsoft.com/office/drawing/2014/main" val="10000"/>
                  </a:ext>
                </a:extLst>
              </a:tr>
              <a:tr h="390550">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Must be at least </a:t>
                      </a:r>
                      <a:r>
                        <a:rPr lang="en-GB" sz="1400" b="1" u="none" strike="noStrike" cap="none"/>
                        <a:t>18 years</a:t>
                      </a:r>
                      <a:r>
                        <a:rPr lang="en-GB" sz="1400" u="none" strike="noStrike" cap="none"/>
                        <a:t> of age</a:t>
                      </a: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t>✅</a:t>
                      </a: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t>✅</a:t>
                      </a: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t>✅</a:t>
                      </a:r>
                      <a:endParaRPr sz="1400" u="none" strike="noStrike" cap="none"/>
                    </a:p>
                  </a:txBody>
                  <a:tcPr marL="91425" marR="91425" marT="91425" marB="91425"/>
                </a:tc>
                <a:extLst>
                  <a:ext uri="{0D108BD9-81ED-4DB2-BD59-A6C34878D82A}">
                    <a16:rowId xmlns:a16="http://schemas.microsoft.com/office/drawing/2014/main" val="10001"/>
                  </a:ext>
                </a:extLst>
              </a:tr>
              <a:tr h="422650">
                <a:tc>
                  <a:txBody>
                    <a:bodyPr/>
                    <a:lstStyle/>
                    <a:p>
                      <a:pPr marL="0" marR="0" lvl="0" indent="0" algn="l" rtl="0">
                        <a:lnSpc>
                          <a:spcPct val="100000"/>
                        </a:lnSpc>
                        <a:spcBef>
                          <a:spcPts val="0"/>
                        </a:spcBef>
                        <a:spcAft>
                          <a:spcPts val="0"/>
                        </a:spcAft>
                        <a:buClr>
                          <a:srgbClr val="000000"/>
                        </a:buClr>
                        <a:buSzPts val="1400"/>
                        <a:buFont typeface="Arial"/>
                        <a:buNone/>
                      </a:pPr>
                      <a:r>
                        <a:rPr lang="en-GB" sz="1400" b="1" u="none" strike="noStrike" cap="none"/>
                        <a:t>British</a:t>
                      </a:r>
                      <a:r>
                        <a:rPr lang="en-GB" sz="1400" u="none" strike="noStrike" cap="none"/>
                        <a:t> or </a:t>
                      </a:r>
                      <a:r>
                        <a:rPr lang="en-GB" sz="1400" b="1" u="none" strike="noStrike" cap="none"/>
                        <a:t>Irish</a:t>
                      </a:r>
                      <a:r>
                        <a:rPr lang="en-GB" sz="1400" u="none" strike="noStrike" cap="none"/>
                        <a:t> citizens </a:t>
                      </a: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t>✅</a:t>
                      </a: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t>✅</a:t>
                      </a: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t>✅</a:t>
                      </a:r>
                      <a:endParaRPr sz="1400" u="none" strike="noStrike" cap="none"/>
                    </a:p>
                  </a:txBody>
                  <a:tcPr marL="91425" marR="91425" marT="91425" marB="91425"/>
                </a:tc>
                <a:extLst>
                  <a:ext uri="{0D108BD9-81ED-4DB2-BD59-A6C34878D82A}">
                    <a16:rowId xmlns:a16="http://schemas.microsoft.com/office/drawing/2014/main" val="10002"/>
                  </a:ext>
                </a:extLst>
              </a:tr>
              <a:tr h="436175">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Qualifying </a:t>
                      </a:r>
                      <a:r>
                        <a:rPr lang="en-GB" sz="1400" b="1" u="none" strike="noStrike" cap="none"/>
                        <a:t>Commonwealth</a:t>
                      </a:r>
                      <a:r>
                        <a:rPr lang="en-GB" sz="1400" u="none" strike="noStrike" cap="none"/>
                        <a:t> citizens</a:t>
                      </a: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t>✅</a:t>
                      </a: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t>✅</a:t>
                      </a: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t>✅</a:t>
                      </a:r>
                      <a:endParaRPr sz="1400" u="none" strike="noStrike" cap="none"/>
                    </a:p>
                  </a:txBody>
                  <a:tcPr marL="91425" marR="91425" marT="91425" marB="91425"/>
                </a:tc>
                <a:extLst>
                  <a:ext uri="{0D108BD9-81ED-4DB2-BD59-A6C34878D82A}">
                    <a16:rowId xmlns:a16="http://schemas.microsoft.com/office/drawing/2014/main" val="10003"/>
                  </a:ext>
                </a:extLst>
              </a:tr>
              <a:tr h="438100">
                <a:tc>
                  <a:txBody>
                    <a:bodyPr/>
                    <a:lstStyle/>
                    <a:p>
                      <a:pPr marL="0" marR="0" lvl="0" indent="0" algn="l" rtl="0">
                        <a:lnSpc>
                          <a:spcPct val="100000"/>
                        </a:lnSpc>
                        <a:spcBef>
                          <a:spcPts val="0"/>
                        </a:spcBef>
                        <a:spcAft>
                          <a:spcPts val="0"/>
                        </a:spcAft>
                        <a:buClr>
                          <a:schemeClr val="dk1"/>
                        </a:buClr>
                        <a:buSzPts val="1100"/>
                        <a:buFont typeface="Arial"/>
                        <a:buNone/>
                      </a:pPr>
                      <a:r>
                        <a:rPr lang="en-GB" sz="1400" u="none" strike="noStrike" cap="none">
                          <a:solidFill>
                            <a:schemeClr val="dk1"/>
                          </a:solidFill>
                        </a:rPr>
                        <a:t>Qualifying </a:t>
                      </a:r>
                      <a:r>
                        <a:rPr lang="en-GB" sz="1400" b="1" u="none" strike="noStrike" cap="none">
                          <a:solidFill>
                            <a:schemeClr val="dk1"/>
                          </a:solidFill>
                        </a:rPr>
                        <a:t>EU</a:t>
                      </a:r>
                      <a:r>
                        <a:rPr lang="en-GB" sz="1400" u="none" strike="noStrike" cap="none">
                          <a:solidFill>
                            <a:schemeClr val="dk1"/>
                          </a:solidFill>
                        </a:rPr>
                        <a:t> citizens or EU citizens with retained rights</a:t>
                      </a: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t>✅</a:t>
                      </a: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t>❌</a:t>
                      </a:r>
                      <a:endParaRPr sz="14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t>✅</a:t>
                      </a:r>
                      <a:endParaRPr sz="1400" u="none" strike="noStrike" cap="none"/>
                    </a:p>
                  </a:txBody>
                  <a:tcPr marL="91425" marR="91425" marT="91425" marB="91425"/>
                </a:tc>
                <a:extLst>
                  <a:ext uri="{0D108BD9-81ED-4DB2-BD59-A6C34878D82A}">
                    <a16:rowId xmlns:a16="http://schemas.microsoft.com/office/drawing/2014/main" val="10004"/>
                  </a:ext>
                </a:extLst>
              </a:tr>
            </a:tbl>
          </a:graphicData>
        </a:graphic>
      </p:graphicFrame>
      <p:sp>
        <p:nvSpPr>
          <p:cNvPr id="165" name="Google Shape;165;g2ee773b2950_0_106"/>
          <p:cNvSpPr/>
          <p:nvPr/>
        </p:nvSpPr>
        <p:spPr>
          <a:xfrm>
            <a:off x="312400" y="4122212"/>
            <a:ext cx="8208900" cy="280200"/>
          </a:xfrm>
          <a:prstGeom prst="roundRect">
            <a:avLst>
              <a:gd name="adj" fmla="val 16667"/>
            </a:avLst>
          </a:prstGeom>
          <a:solidFill>
            <a:srgbClr val="9A71B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1500" b="1" i="0" u="none" strike="noStrike" cap="none">
                <a:solidFill>
                  <a:schemeClr val="lt1"/>
                </a:solidFill>
                <a:latin typeface="Arial"/>
                <a:ea typeface="Arial"/>
                <a:cs typeface="Arial"/>
                <a:sym typeface="Arial"/>
              </a:rPr>
              <a:t>For further information on eligibility, head to </a:t>
            </a:r>
            <a:r>
              <a:rPr lang="en-GB" sz="1500" b="1" i="0" u="sng" strike="noStrike" cap="none">
                <a:solidFill>
                  <a:schemeClr val="lt1"/>
                </a:solidFill>
                <a:latin typeface="Arial"/>
                <a:ea typeface="Arial"/>
                <a:cs typeface="Arial"/>
                <a:sym typeface="Arial"/>
                <a:hlinkClick r:id="rId6">
                  <a:extLst>
                    <a:ext uri="{A12FA001-AC4F-418D-AE19-62706E023703}">
                      <ahyp:hlinkClr xmlns:ahyp="http://schemas.microsoft.com/office/drawing/2018/hyperlinkcolor" val="tx"/>
                    </a:ext>
                  </a:extLst>
                </a:hlinkClick>
              </a:rPr>
              <a:t>electoralcommission.org.uk</a:t>
            </a:r>
            <a:endParaRPr sz="900" b="1" i="0" u="none" strike="noStrike" cap="none">
              <a:solidFill>
                <a:schemeClr val="lt1"/>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D6080BA3BB2114097D9A9140B9C8E6C" ma:contentTypeVersion="12" ma:contentTypeDescription="Create a new document." ma:contentTypeScope="" ma:versionID="273cb16182d30c8758329ee73065e0f6">
  <xsd:schema xmlns:xsd="http://www.w3.org/2001/XMLSchema" xmlns:xs="http://www.w3.org/2001/XMLSchema" xmlns:p="http://schemas.microsoft.com/office/2006/metadata/properties" xmlns:ns2="827d91c9-7156-4793-b1dc-97c4da7da156" targetNamespace="http://schemas.microsoft.com/office/2006/metadata/properties" ma:root="true" ma:fieldsID="90251a86b6bf3a2c92937996428d340f" ns2:_="">
    <xsd:import namespace="827d91c9-7156-4793-b1dc-97c4da7da15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7d91c9-7156-4793-b1dc-97c4da7da1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651981c-07c9-48be-a366-aa18a08a6388"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27d91c9-7156-4793-b1dc-97c4da7da15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03E8B8A-2796-4217-B946-9F7CEDEF9736}">
  <ds:schemaRefs>
    <ds:schemaRef ds:uri="http://schemas.microsoft.com/sharepoint/v3/contenttype/forms"/>
  </ds:schemaRefs>
</ds:datastoreItem>
</file>

<file path=customXml/itemProps2.xml><?xml version="1.0" encoding="utf-8"?>
<ds:datastoreItem xmlns:ds="http://schemas.openxmlformats.org/officeDocument/2006/customXml" ds:itemID="{864CE17A-EFAB-43EE-87E0-F817EAD0D3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7d91c9-7156-4793-b1dc-97c4da7da1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EC59796-0904-460C-85F8-22E9DF90F8DE}">
  <ds:schemaRefs>
    <ds:schemaRef ds:uri="http://schemas.microsoft.com/office/2006/metadata/properties"/>
    <ds:schemaRef ds:uri="http://schemas.microsoft.com/office/infopath/2007/PartnerControls"/>
    <ds:schemaRef ds:uri="827d91c9-7156-4793-b1dc-97c4da7da156"/>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37</Slides>
  <Notes>37</Notes>
  <HiddenSlides>0</HiddenSlide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revision>1</cp:revision>
  <dcterms:modified xsi:type="dcterms:W3CDTF">2024-08-27T07:40:32Z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0x010100CD6080BA3BB2114097D9A9140B9C8E6C</vt:lpwstr>
  </property>
  <property fmtid="{D5CDD505-2E9C-101B-9397-08002B2CF9AE}" pid="3" name="MediaServiceImageTags">
    <vt:lpwstr/>
  </property>
  <property fmtid="{D5CDD505-2E9C-101B-9397-08002B2CF9AE}" pid="4" name="Order">
    <vt:r8>478900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