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8" roundtripDataSignature="AMtx7mjBdtHOyS6Jv05HDnGG6i+vXpSh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7CFCA1-C571-4F4D-AE9C-B9A14C2A5436}">
  <a:tblStyle styleId="{027CFCA1-C571-4F4D-AE9C-B9A14C2A543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Montserrat-italic.fntdata"/><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25" Type="http://schemas.openxmlformats.org/officeDocument/2006/relationships/font" Target="fonts/Montserrat-bold.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29" Type="http://schemas.openxmlformats.org/officeDocument/2006/relationships/customXml" Target="../customXml/item1.xml"/><Relationship Id="rId24" Type="http://schemas.openxmlformats.org/officeDocument/2006/relationships/font" Target="fonts/Montserrat-regular.fntdata"/><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slide" Target="slides/slide17.xml"/><Relationship Id="rId28" Type="http://customschemas.google.com/relationships/presentationmetadata" Target="metadata"/><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font" Target="fonts/Montserrat-boldItalic.fntdata"/><Relationship Id="rId14" Type="http://schemas.openxmlformats.org/officeDocument/2006/relationships/slide" Target="slides/slide8.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e75b7223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ee75b7223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e75b72231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ee75b72231_1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Important to note that whether you are eligible to vote or not, you can participate in these ways of engagement.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e75b7223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2ee75b72231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59067ba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2f59067baf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e9de79a9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2ee9de79a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ee75b72231_1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2ee75b72231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e75b72231_1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ee75b72231_1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ee75b72231_1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2ee75b72231_1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e75b72231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2ee75b72231_1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e75b72231_1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ee75b72231_1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 Id="rId11" Type="http://schemas.openxmlformats.org/officeDocument/2006/relationships/hyperlink" Target="http://gov.uk/register-to-vote" TargetMode="External"/><Relationship Id="rId10" Type="http://schemas.openxmlformats.org/officeDocument/2006/relationships/image" Target="../media/image15.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26.jpg"/><Relationship Id="rId7" Type="http://schemas.openxmlformats.org/officeDocument/2006/relationships/image" Target="../media/image19.jpg"/><Relationship Id="rId8"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png"/><Relationship Id="rId11" Type="http://schemas.openxmlformats.org/officeDocument/2006/relationships/image" Target="../media/image29.png"/><Relationship Id="rId10" Type="http://schemas.openxmlformats.org/officeDocument/2006/relationships/image" Target="../media/image30.png"/><Relationship Id="rId9"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31.png"/><Relationship Id="rId7"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hyperlink" Target="http://www.writetothem.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hyperlink" Target="https://www.london.gov.uk/who-we-are/what-london-assembly-does/london-assembly-petitions" TargetMode="External"/><Relationship Id="rId7" Type="http://schemas.openxmlformats.org/officeDocument/2006/relationships/hyperlink" Target="https://www.london.gov.uk/who-we-are/what-london-assembly-does/london-assembly-wor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hyperlink" Target="https://registertovote.london/" TargetMode="External"/><Relationship Id="rId7"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 Id="rId11" Type="http://schemas.openxmlformats.org/officeDocument/2006/relationships/image" Target="../media/image9.png"/><Relationship Id="rId10"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hyperlink" Target="https://petition.parliament.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hyperlink" Target="http://electoralcommission.org.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g2ee75b72231_1_0"/>
          <p:cNvSpPr txBox="1"/>
          <p:nvPr/>
        </p:nvSpPr>
        <p:spPr>
          <a:xfrm>
            <a:off x="509500" y="1092525"/>
            <a:ext cx="42672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chemeClr val="dk1"/>
                </a:solidFill>
                <a:latin typeface="Arial"/>
                <a:ea typeface="Arial"/>
                <a:cs typeface="Arial"/>
                <a:sym typeface="Arial"/>
              </a:rPr>
              <a:t>No Vote, No Voice!</a:t>
            </a:r>
            <a:endParaRPr b="1" i="0" sz="3400" u="none" cap="none" strike="noStrike">
              <a:solidFill>
                <a:schemeClr val="dk1"/>
              </a:solidFill>
              <a:latin typeface="Arial"/>
              <a:ea typeface="Arial"/>
              <a:cs typeface="Arial"/>
              <a:sym typeface="Arial"/>
            </a:endParaRPr>
          </a:p>
        </p:txBody>
      </p:sp>
      <p:pic>
        <p:nvPicPr>
          <p:cNvPr id="55" name="Google Shape;55;g2ee75b72231_1_0"/>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56" name="Google Shape;56;g2ee75b72231_1_0"/>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sp>
        <p:nvSpPr>
          <p:cNvPr id="57" name="Google Shape;57;g2ee75b72231_1_0"/>
          <p:cNvSpPr txBox="1"/>
          <p:nvPr/>
        </p:nvSpPr>
        <p:spPr>
          <a:xfrm>
            <a:off x="2520150" y="4470913"/>
            <a:ext cx="41037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Funded by the Greater London Authority, City Hall, Kamal Churchie Way, London, E16 1ZE</a:t>
            </a:r>
            <a:endParaRPr b="0" i="0" sz="1100" u="none" cap="none" strike="noStrike">
              <a:solidFill>
                <a:schemeClr val="dk1"/>
              </a:solidFill>
              <a:latin typeface="Arial"/>
              <a:ea typeface="Arial"/>
              <a:cs typeface="Arial"/>
              <a:sym typeface="Arial"/>
            </a:endParaRPr>
          </a:p>
        </p:txBody>
      </p:sp>
      <p:cxnSp>
        <p:nvCxnSpPr>
          <p:cNvPr id="58" name="Google Shape;58;g2ee75b72231_1_0"/>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59" name="Google Shape;59;g2ee75b72231_1_0"/>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60" name="Google Shape;60;g2ee75b72231_1_0"/>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61" name="Google Shape;61;g2ee75b72231_1_0"/>
          <p:cNvSpPr txBox="1"/>
          <p:nvPr/>
        </p:nvSpPr>
        <p:spPr>
          <a:xfrm>
            <a:off x="509500" y="1741425"/>
            <a:ext cx="5064300" cy="44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Democracy doesn’t end at the ballot box, it starts there.  </a:t>
            </a:r>
            <a:endParaRPr b="0" i="0" sz="1400" u="none" cap="none" strike="noStrike">
              <a:solidFill>
                <a:schemeClr val="dk1"/>
              </a:solidFill>
              <a:latin typeface="Arial"/>
              <a:ea typeface="Arial"/>
              <a:cs typeface="Arial"/>
              <a:sym typeface="Arial"/>
            </a:endParaRPr>
          </a:p>
        </p:txBody>
      </p:sp>
      <p:pic>
        <p:nvPicPr>
          <p:cNvPr id="62" name="Google Shape;62;g2ee75b72231_1_0"/>
          <p:cNvPicPr preferRelativeResize="0"/>
          <p:nvPr/>
        </p:nvPicPr>
        <p:blipFill rotWithShape="1">
          <a:blip r:embed="rId6">
            <a:alphaModFix/>
          </a:blip>
          <a:srcRect b="17299" l="0" r="0" t="0"/>
          <a:stretch/>
        </p:blipFill>
        <p:spPr>
          <a:xfrm>
            <a:off x="5040925" y="1003650"/>
            <a:ext cx="4006074" cy="3312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pic>
        <p:nvPicPr>
          <p:cNvPr id="170" name="Google Shape;170;g2ee75b72231_1_118"/>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71" name="Google Shape;171;g2ee75b72231_1_118"/>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72" name="Google Shape;172;g2ee75b72231_1_118"/>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73" name="Google Shape;173;g2ee75b72231_1_118"/>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74" name="Google Shape;174;g2ee75b72231_1_118"/>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pic>
        <p:nvPicPr>
          <p:cNvPr id="175" name="Google Shape;175;g2ee75b72231_1_118"/>
          <p:cNvPicPr preferRelativeResize="0"/>
          <p:nvPr/>
        </p:nvPicPr>
        <p:blipFill rotWithShape="1">
          <a:blip r:embed="rId6">
            <a:alphaModFix/>
          </a:blip>
          <a:srcRect b="19642" l="31369" r="33395" t="15553"/>
          <a:stretch/>
        </p:blipFill>
        <p:spPr>
          <a:xfrm>
            <a:off x="5879938" y="2407988"/>
            <a:ext cx="312223" cy="650400"/>
          </a:xfrm>
          <a:prstGeom prst="rect">
            <a:avLst/>
          </a:prstGeom>
          <a:noFill/>
          <a:ln>
            <a:noFill/>
          </a:ln>
        </p:spPr>
      </p:pic>
      <p:pic>
        <p:nvPicPr>
          <p:cNvPr id="176" name="Google Shape;176;g2ee75b72231_1_118"/>
          <p:cNvPicPr preferRelativeResize="0"/>
          <p:nvPr/>
        </p:nvPicPr>
        <p:blipFill rotWithShape="1">
          <a:blip r:embed="rId7">
            <a:alphaModFix/>
          </a:blip>
          <a:srcRect b="0" l="0" r="0" t="0"/>
          <a:stretch/>
        </p:blipFill>
        <p:spPr>
          <a:xfrm>
            <a:off x="6335450" y="2443006"/>
            <a:ext cx="512398" cy="580357"/>
          </a:xfrm>
          <a:prstGeom prst="rect">
            <a:avLst/>
          </a:prstGeom>
          <a:noFill/>
          <a:ln>
            <a:noFill/>
          </a:ln>
        </p:spPr>
      </p:pic>
      <p:pic>
        <p:nvPicPr>
          <p:cNvPr id="177" name="Google Shape;177;g2ee75b72231_1_118"/>
          <p:cNvPicPr preferRelativeResize="0"/>
          <p:nvPr/>
        </p:nvPicPr>
        <p:blipFill rotWithShape="1">
          <a:blip r:embed="rId8">
            <a:alphaModFix/>
          </a:blip>
          <a:srcRect b="0" l="0" r="0" t="0"/>
          <a:stretch/>
        </p:blipFill>
        <p:spPr>
          <a:xfrm>
            <a:off x="6941450" y="2486709"/>
            <a:ext cx="512398" cy="580357"/>
          </a:xfrm>
          <a:prstGeom prst="rect">
            <a:avLst/>
          </a:prstGeom>
          <a:noFill/>
          <a:ln>
            <a:noFill/>
          </a:ln>
        </p:spPr>
      </p:pic>
      <p:pic>
        <p:nvPicPr>
          <p:cNvPr id="178" name="Google Shape;178;g2ee75b72231_1_118"/>
          <p:cNvPicPr preferRelativeResize="0"/>
          <p:nvPr/>
        </p:nvPicPr>
        <p:blipFill rotWithShape="1">
          <a:blip r:embed="rId9">
            <a:alphaModFix/>
          </a:blip>
          <a:srcRect b="67262" l="0" r="72562" t="0"/>
          <a:stretch/>
        </p:blipFill>
        <p:spPr>
          <a:xfrm>
            <a:off x="6084050" y="3201850"/>
            <a:ext cx="882348" cy="580350"/>
          </a:xfrm>
          <a:prstGeom prst="rect">
            <a:avLst/>
          </a:prstGeom>
          <a:noFill/>
          <a:ln>
            <a:noFill/>
          </a:ln>
        </p:spPr>
      </p:pic>
      <p:pic>
        <p:nvPicPr>
          <p:cNvPr id="179" name="Google Shape;179;g2ee75b72231_1_118"/>
          <p:cNvPicPr preferRelativeResize="0"/>
          <p:nvPr/>
        </p:nvPicPr>
        <p:blipFill rotWithShape="1">
          <a:blip r:embed="rId9">
            <a:alphaModFix/>
          </a:blip>
          <a:srcRect b="24222" l="28240" r="45727" t="46566"/>
          <a:stretch/>
        </p:blipFill>
        <p:spPr>
          <a:xfrm>
            <a:off x="8004353" y="3276625"/>
            <a:ext cx="725472" cy="448800"/>
          </a:xfrm>
          <a:prstGeom prst="rect">
            <a:avLst/>
          </a:prstGeom>
          <a:noFill/>
          <a:ln>
            <a:noFill/>
          </a:ln>
        </p:spPr>
      </p:pic>
      <p:pic>
        <p:nvPicPr>
          <p:cNvPr id="180" name="Google Shape;180;g2ee75b72231_1_118"/>
          <p:cNvPicPr preferRelativeResize="0"/>
          <p:nvPr/>
        </p:nvPicPr>
        <p:blipFill rotWithShape="1">
          <a:blip r:embed="rId9">
            <a:alphaModFix/>
          </a:blip>
          <a:srcRect b="28668" l="78574" r="0" t="25620"/>
          <a:stretch/>
        </p:blipFill>
        <p:spPr>
          <a:xfrm>
            <a:off x="7218112" y="3070250"/>
            <a:ext cx="620800" cy="730175"/>
          </a:xfrm>
          <a:prstGeom prst="rect">
            <a:avLst/>
          </a:prstGeom>
          <a:noFill/>
          <a:ln>
            <a:noFill/>
          </a:ln>
        </p:spPr>
      </p:pic>
      <p:pic>
        <p:nvPicPr>
          <p:cNvPr id="181" name="Google Shape;181;g2ee75b72231_1_118"/>
          <p:cNvPicPr preferRelativeResize="0"/>
          <p:nvPr/>
        </p:nvPicPr>
        <p:blipFill rotWithShape="1">
          <a:blip r:embed="rId10">
            <a:alphaModFix/>
          </a:blip>
          <a:srcRect b="0" l="0" r="0" t="0"/>
          <a:stretch/>
        </p:blipFill>
        <p:spPr>
          <a:xfrm>
            <a:off x="6385345" y="1597187"/>
            <a:ext cx="1832955" cy="650400"/>
          </a:xfrm>
          <a:prstGeom prst="rect">
            <a:avLst/>
          </a:prstGeom>
          <a:noFill/>
          <a:ln>
            <a:noFill/>
          </a:ln>
        </p:spPr>
      </p:pic>
      <p:sp>
        <p:nvSpPr>
          <p:cNvPr id="182" name="Google Shape;182;g2ee75b72231_1_118"/>
          <p:cNvSpPr txBox="1"/>
          <p:nvPr/>
        </p:nvSpPr>
        <p:spPr>
          <a:xfrm>
            <a:off x="5934525" y="3709100"/>
            <a:ext cx="11814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UK, Channel Islands or EEA driving licence </a:t>
            </a:r>
            <a:endParaRPr b="0" i="0" sz="900" u="none" cap="none" strike="noStrike">
              <a:solidFill>
                <a:schemeClr val="dk1"/>
              </a:solidFill>
              <a:latin typeface="Arial"/>
              <a:ea typeface="Arial"/>
              <a:cs typeface="Arial"/>
              <a:sym typeface="Arial"/>
            </a:endParaRPr>
          </a:p>
        </p:txBody>
      </p:sp>
      <p:sp>
        <p:nvSpPr>
          <p:cNvPr id="183" name="Google Shape;183;g2ee75b72231_1_118"/>
          <p:cNvSpPr txBox="1"/>
          <p:nvPr/>
        </p:nvSpPr>
        <p:spPr>
          <a:xfrm>
            <a:off x="4572000" y="3847600"/>
            <a:ext cx="14802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These include, but are not limited to:</a:t>
            </a:r>
            <a:endParaRPr b="0" i="0" sz="900" u="none" cap="none" strike="noStrike">
              <a:solidFill>
                <a:schemeClr val="dk1"/>
              </a:solidFill>
              <a:latin typeface="Arial"/>
              <a:ea typeface="Arial"/>
              <a:cs typeface="Arial"/>
              <a:sym typeface="Arial"/>
            </a:endParaRPr>
          </a:p>
        </p:txBody>
      </p:sp>
      <p:sp>
        <p:nvSpPr>
          <p:cNvPr id="184" name="Google Shape;184;g2ee75b72231_1_118"/>
          <p:cNvSpPr txBox="1"/>
          <p:nvPr/>
        </p:nvSpPr>
        <p:spPr>
          <a:xfrm>
            <a:off x="6894675" y="3782188"/>
            <a:ext cx="11814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UK, commonwealth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or EEA passport</a:t>
            </a:r>
            <a:endParaRPr b="0" i="0" sz="900" u="none" cap="none" strike="noStrike">
              <a:solidFill>
                <a:schemeClr val="dk1"/>
              </a:solidFill>
              <a:latin typeface="Arial"/>
              <a:ea typeface="Arial"/>
              <a:cs typeface="Arial"/>
              <a:sym typeface="Arial"/>
            </a:endParaRPr>
          </a:p>
        </p:txBody>
      </p:sp>
      <p:sp>
        <p:nvSpPr>
          <p:cNvPr id="185" name="Google Shape;185;g2ee75b72231_1_118"/>
          <p:cNvSpPr txBox="1"/>
          <p:nvPr/>
        </p:nvSpPr>
        <p:spPr>
          <a:xfrm>
            <a:off x="7941100" y="3782188"/>
            <a:ext cx="883200" cy="44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Blue Badge scheme card</a:t>
            </a:r>
            <a:endParaRPr b="0" i="0" sz="900" u="none" cap="none" strike="noStrike">
              <a:solidFill>
                <a:schemeClr val="dk1"/>
              </a:solidFill>
              <a:latin typeface="Arial"/>
              <a:ea typeface="Arial"/>
              <a:cs typeface="Arial"/>
              <a:sym typeface="Arial"/>
            </a:endParaRPr>
          </a:p>
        </p:txBody>
      </p:sp>
      <p:sp>
        <p:nvSpPr>
          <p:cNvPr id="186" name="Google Shape;186;g2ee75b72231_1_118"/>
          <p:cNvSpPr txBox="1"/>
          <p:nvPr/>
        </p:nvSpPr>
        <p:spPr>
          <a:xfrm>
            <a:off x="1394350" y="1694263"/>
            <a:ext cx="5812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To register to vote, head to </a:t>
            </a:r>
            <a:r>
              <a:rPr b="0" i="0" lang="en-GB" sz="1600" u="sng" cap="none" strike="noStrike">
                <a:solidFill>
                  <a:schemeClr val="accent5"/>
                </a:solidFill>
                <a:latin typeface="Arial"/>
                <a:ea typeface="Arial"/>
                <a:cs typeface="Arial"/>
                <a:sym typeface="Arial"/>
                <a:hlinkClick r:id="rId11">
                  <a:extLst>
                    <a:ext uri="{A12FA001-AC4F-418D-AE19-62706E023703}">
                      <ahyp:hlinkClr val="tx"/>
                    </a:ext>
                  </a:extLst>
                </a:hlinkClick>
              </a:rPr>
              <a:t>gov.uk/register-to-vote</a:t>
            </a:r>
            <a:r>
              <a:rPr b="0" i="0" lang="en-GB"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
        <p:nvSpPr>
          <p:cNvPr id="187" name="Google Shape;187;g2ee75b72231_1_118"/>
          <p:cNvSpPr txBox="1"/>
          <p:nvPr/>
        </p:nvSpPr>
        <p:spPr>
          <a:xfrm>
            <a:off x="1394350" y="2537063"/>
            <a:ext cx="4591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You can vote in person, by post or by proxy </a:t>
            </a:r>
            <a:endParaRPr b="0" i="0" sz="1600" u="none" cap="none" strike="noStrike">
              <a:solidFill>
                <a:schemeClr val="lt1"/>
              </a:solidFill>
              <a:latin typeface="Arial"/>
              <a:ea typeface="Arial"/>
              <a:cs typeface="Arial"/>
              <a:sym typeface="Arial"/>
            </a:endParaRPr>
          </a:p>
        </p:txBody>
      </p:sp>
      <p:sp>
        <p:nvSpPr>
          <p:cNvPr id="188" name="Google Shape;188;g2ee75b72231_1_118"/>
          <p:cNvSpPr txBox="1"/>
          <p:nvPr/>
        </p:nvSpPr>
        <p:spPr>
          <a:xfrm>
            <a:off x="1394350" y="3379875"/>
            <a:ext cx="5421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You need an accepted form of ID to vote in person </a:t>
            </a:r>
            <a:endParaRPr b="0" i="0" sz="1600" u="none" cap="none" strike="noStrike">
              <a:solidFill>
                <a:schemeClr val="lt1"/>
              </a:solidFill>
              <a:latin typeface="Arial"/>
              <a:ea typeface="Arial"/>
              <a:cs typeface="Arial"/>
              <a:sym typeface="Arial"/>
            </a:endParaRPr>
          </a:p>
        </p:txBody>
      </p:sp>
      <p:grpSp>
        <p:nvGrpSpPr>
          <p:cNvPr id="189" name="Google Shape;189;g2ee75b72231_1_118"/>
          <p:cNvGrpSpPr/>
          <p:nvPr/>
        </p:nvGrpSpPr>
        <p:grpSpPr>
          <a:xfrm>
            <a:off x="509488" y="1562675"/>
            <a:ext cx="710862" cy="785100"/>
            <a:chOff x="509488" y="1522650"/>
            <a:chExt cx="710862" cy="785100"/>
          </a:xfrm>
        </p:grpSpPr>
        <p:sp>
          <p:nvSpPr>
            <p:cNvPr id="190" name="Google Shape;190;g2ee75b72231_1_118"/>
            <p:cNvSpPr txBox="1"/>
            <p:nvPr/>
          </p:nvSpPr>
          <p:spPr>
            <a:xfrm>
              <a:off x="599650" y="1522650"/>
              <a:ext cx="6207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900"/>
                <a:buFont typeface="Arial"/>
                <a:buNone/>
              </a:pPr>
              <a:r>
                <a:rPr b="1" i="0" lang="en-GB" sz="3900" u="none" cap="none" strike="noStrike">
                  <a:solidFill>
                    <a:schemeClr val="dk1"/>
                  </a:solidFill>
                  <a:latin typeface="Arial"/>
                  <a:ea typeface="Arial"/>
                  <a:cs typeface="Arial"/>
                  <a:sym typeface="Arial"/>
                </a:rPr>
                <a:t>1</a:t>
              </a:r>
              <a:endParaRPr b="1" i="0" sz="3900" u="none" cap="none" strike="noStrike">
                <a:solidFill>
                  <a:schemeClr val="dk1"/>
                </a:solidFill>
                <a:latin typeface="Arial"/>
                <a:ea typeface="Arial"/>
                <a:cs typeface="Arial"/>
                <a:sym typeface="Arial"/>
              </a:endParaRPr>
            </a:p>
          </p:txBody>
        </p:sp>
        <p:sp>
          <p:nvSpPr>
            <p:cNvPr id="191" name="Google Shape;191;g2ee75b72231_1_118"/>
            <p:cNvSpPr/>
            <p:nvPr/>
          </p:nvSpPr>
          <p:spPr>
            <a:xfrm>
              <a:off x="509488" y="1586850"/>
              <a:ext cx="648600" cy="5805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 name="Google Shape;192;g2ee75b72231_1_118"/>
          <p:cNvGrpSpPr/>
          <p:nvPr/>
        </p:nvGrpSpPr>
        <p:grpSpPr>
          <a:xfrm>
            <a:off x="522650" y="2327525"/>
            <a:ext cx="684537" cy="785100"/>
            <a:chOff x="1314588" y="2284450"/>
            <a:chExt cx="684537" cy="785100"/>
          </a:xfrm>
        </p:grpSpPr>
        <p:sp>
          <p:nvSpPr>
            <p:cNvPr id="193" name="Google Shape;193;g2ee75b72231_1_118"/>
            <p:cNvSpPr txBox="1"/>
            <p:nvPr/>
          </p:nvSpPr>
          <p:spPr>
            <a:xfrm>
              <a:off x="1378425" y="2284450"/>
              <a:ext cx="6207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900"/>
                <a:buFont typeface="Arial"/>
                <a:buNone/>
              </a:pPr>
              <a:r>
                <a:rPr b="1" i="0" lang="en-GB" sz="3900" u="none" cap="none" strike="noStrike">
                  <a:solidFill>
                    <a:schemeClr val="dk1"/>
                  </a:solidFill>
                  <a:latin typeface="Arial"/>
                  <a:ea typeface="Arial"/>
                  <a:cs typeface="Arial"/>
                  <a:sym typeface="Arial"/>
                </a:rPr>
                <a:t>2</a:t>
              </a:r>
              <a:endParaRPr b="1" i="0" sz="3900" u="none" cap="none" strike="noStrike">
                <a:solidFill>
                  <a:schemeClr val="dk1"/>
                </a:solidFill>
                <a:latin typeface="Arial"/>
                <a:ea typeface="Arial"/>
                <a:cs typeface="Arial"/>
                <a:sym typeface="Arial"/>
              </a:endParaRPr>
            </a:p>
          </p:txBody>
        </p:sp>
        <p:sp>
          <p:nvSpPr>
            <p:cNvPr id="194" name="Google Shape;194;g2ee75b72231_1_118"/>
            <p:cNvSpPr/>
            <p:nvPr/>
          </p:nvSpPr>
          <p:spPr>
            <a:xfrm>
              <a:off x="1314588" y="2386750"/>
              <a:ext cx="648600" cy="5805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 name="Google Shape;195;g2ee75b72231_1_118"/>
          <p:cNvGrpSpPr/>
          <p:nvPr/>
        </p:nvGrpSpPr>
        <p:grpSpPr>
          <a:xfrm>
            <a:off x="509488" y="3187400"/>
            <a:ext cx="710862" cy="785100"/>
            <a:chOff x="1751888" y="2430400"/>
            <a:chExt cx="710862" cy="785100"/>
          </a:xfrm>
        </p:grpSpPr>
        <p:sp>
          <p:nvSpPr>
            <p:cNvPr id="196" name="Google Shape;196;g2ee75b72231_1_118"/>
            <p:cNvSpPr txBox="1"/>
            <p:nvPr/>
          </p:nvSpPr>
          <p:spPr>
            <a:xfrm>
              <a:off x="1842050" y="2430400"/>
              <a:ext cx="6207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900"/>
                <a:buFont typeface="Arial"/>
                <a:buNone/>
              </a:pPr>
              <a:r>
                <a:rPr b="1" i="0" lang="en-GB" sz="3900" u="none" cap="none" strike="noStrike">
                  <a:solidFill>
                    <a:schemeClr val="dk1"/>
                  </a:solidFill>
                  <a:latin typeface="Arial"/>
                  <a:ea typeface="Arial"/>
                  <a:cs typeface="Arial"/>
                  <a:sym typeface="Arial"/>
                </a:rPr>
                <a:t>3</a:t>
              </a:r>
              <a:endParaRPr b="1" i="0" sz="3900" u="none" cap="none" strike="noStrike">
                <a:solidFill>
                  <a:schemeClr val="dk1"/>
                </a:solidFill>
                <a:latin typeface="Arial"/>
                <a:ea typeface="Arial"/>
                <a:cs typeface="Arial"/>
                <a:sym typeface="Arial"/>
              </a:endParaRPr>
            </a:p>
          </p:txBody>
        </p:sp>
        <p:sp>
          <p:nvSpPr>
            <p:cNvPr id="197" name="Google Shape;197;g2ee75b72231_1_118"/>
            <p:cNvSpPr/>
            <p:nvPr/>
          </p:nvSpPr>
          <p:spPr>
            <a:xfrm>
              <a:off x="1751888" y="2532700"/>
              <a:ext cx="648600" cy="5805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 name="Google Shape;198;g2ee75b72231_1_118"/>
          <p:cNvSpPr/>
          <p:nvPr/>
        </p:nvSpPr>
        <p:spPr>
          <a:xfrm>
            <a:off x="457750" y="968800"/>
            <a:ext cx="8208900" cy="431100"/>
          </a:xfrm>
          <a:prstGeom prst="roundRect">
            <a:avLst>
              <a:gd fmla="val 16667" name="adj"/>
            </a:avLst>
          </a:prstGeom>
          <a:solidFill>
            <a:srgbClr val="02304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How can you have your voice heard in the voting system?</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10"/>
          <p:cNvSpPr/>
          <p:nvPr/>
        </p:nvSpPr>
        <p:spPr>
          <a:xfrm>
            <a:off x="2383850" y="2029525"/>
            <a:ext cx="4149000" cy="825900"/>
          </a:xfrm>
          <a:prstGeom prst="roundRect">
            <a:avLst>
              <a:gd fmla="val 16667" name="adj"/>
            </a:avLst>
          </a:prstGeom>
          <a:solidFill>
            <a:srgbClr val="FB8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What issues do you think are most important?</a:t>
            </a:r>
            <a:endParaRPr b="0" i="0" sz="2000" u="none" cap="none" strike="noStrike">
              <a:solidFill>
                <a:schemeClr val="dk1"/>
              </a:solidFill>
              <a:latin typeface="Arial"/>
              <a:ea typeface="Arial"/>
              <a:cs typeface="Arial"/>
              <a:sym typeface="Arial"/>
            </a:endParaRPr>
          </a:p>
        </p:txBody>
      </p:sp>
      <p:pic>
        <p:nvPicPr>
          <p:cNvPr id="204" name="Google Shape;204;p10"/>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05" name="Google Shape;205;p10"/>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06" name="Google Shape;206;p10"/>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07" name="Google Shape;207;p10"/>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08" name="Google Shape;208;p10"/>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09" name="Google Shape;209;p10"/>
          <p:cNvSpPr txBox="1"/>
          <p:nvPr/>
        </p:nvSpPr>
        <p:spPr>
          <a:xfrm>
            <a:off x="4312350" y="1294000"/>
            <a:ext cx="19881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economy </a:t>
            </a:r>
            <a:endParaRPr b="0" i="0" sz="1800" u="none" cap="none" strike="noStrike">
              <a:solidFill>
                <a:schemeClr val="dk1"/>
              </a:solidFill>
              <a:latin typeface="Arial"/>
              <a:ea typeface="Arial"/>
              <a:cs typeface="Arial"/>
              <a:sym typeface="Arial"/>
            </a:endParaRPr>
          </a:p>
        </p:txBody>
      </p:sp>
      <p:sp>
        <p:nvSpPr>
          <p:cNvPr id="210" name="Google Shape;210;p10"/>
          <p:cNvSpPr txBox="1"/>
          <p:nvPr/>
        </p:nvSpPr>
        <p:spPr>
          <a:xfrm>
            <a:off x="673850" y="1008538"/>
            <a:ext cx="19881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dk1"/>
                </a:solidFill>
                <a:latin typeface="Arial"/>
                <a:ea typeface="Arial"/>
                <a:cs typeface="Arial"/>
                <a:sym typeface="Arial"/>
              </a:rPr>
              <a:t>The environment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10"/>
          <p:cNvSpPr txBox="1"/>
          <p:nvPr/>
        </p:nvSpPr>
        <p:spPr>
          <a:xfrm>
            <a:off x="313730" y="2516639"/>
            <a:ext cx="22647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800" u="none" cap="none" strike="noStrike">
                <a:solidFill>
                  <a:schemeClr val="dk1"/>
                </a:solidFill>
                <a:latin typeface="Arial"/>
                <a:ea typeface="Arial"/>
                <a:cs typeface="Arial"/>
                <a:sym typeface="Arial"/>
              </a:rPr>
              <a:t>Healthcare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10"/>
          <p:cNvSpPr txBox="1"/>
          <p:nvPr/>
        </p:nvSpPr>
        <p:spPr>
          <a:xfrm>
            <a:off x="3101313" y="3084250"/>
            <a:ext cx="30558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Transport </a:t>
            </a:r>
            <a:endParaRPr b="0" i="0" sz="1800" u="none" cap="none" strike="noStrike">
              <a:solidFill>
                <a:schemeClr val="dk1"/>
              </a:solidFill>
              <a:latin typeface="Arial"/>
              <a:ea typeface="Arial"/>
              <a:cs typeface="Arial"/>
              <a:sym typeface="Arial"/>
            </a:endParaRPr>
          </a:p>
        </p:txBody>
      </p:sp>
      <p:sp>
        <p:nvSpPr>
          <p:cNvPr id="213" name="Google Shape;213;p10"/>
          <p:cNvSpPr txBox="1"/>
          <p:nvPr/>
        </p:nvSpPr>
        <p:spPr>
          <a:xfrm>
            <a:off x="6482075" y="1801775"/>
            <a:ext cx="2696700" cy="6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Education </a:t>
            </a:r>
            <a:endParaRPr b="0" i="0" sz="1800" u="none" cap="none" strike="noStrike">
              <a:solidFill>
                <a:schemeClr val="dk1"/>
              </a:solidFill>
              <a:latin typeface="Arial"/>
              <a:ea typeface="Arial"/>
              <a:cs typeface="Arial"/>
              <a:sym typeface="Arial"/>
            </a:endParaRPr>
          </a:p>
        </p:txBody>
      </p:sp>
      <p:sp>
        <p:nvSpPr>
          <p:cNvPr id="214" name="Google Shape;214;p10"/>
          <p:cNvSpPr txBox="1"/>
          <p:nvPr/>
        </p:nvSpPr>
        <p:spPr>
          <a:xfrm>
            <a:off x="6300452" y="3483500"/>
            <a:ext cx="22647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Housing</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15" name="Google Shape;215;p10"/>
          <p:cNvPicPr preferRelativeResize="0"/>
          <p:nvPr/>
        </p:nvPicPr>
        <p:blipFill rotWithShape="1">
          <a:blip r:embed="rId6">
            <a:alphaModFix/>
          </a:blip>
          <a:srcRect b="0" l="0" r="0" t="0"/>
          <a:stretch/>
        </p:blipFill>
        <p:spPr>
          <a:xfrm>
            <a:off x="6790750" y="2331350"/>
            <a:ext cx="1385375" cy="1385375"/>
          </a:xfrm>
          <a:prstGeom prst="rect">
            <a:avLst/>
          </a:prstGeom>
          <a:noFill/>
          <a:ln>
            <a:noFill/>
          </a:ln>
        </p:spPr>
      </p:pic>
      <p:pic>
        <p:nvPicPr>
          <p:cNvPr id="216" name="Google Shape;216;p10"/>
          <p:cNvPicPr preferRelativeResize="0"/>
          <p:nvPr/>
        </p:nvPicPr>
        <p:blipFill rotWithShape="1">
          <a:blip r:embed="rId7">
            <a:alphaModFix/>
          </a:blip>
          <a:srcRect b="0" l="0" r="0" t="0"/>
          <a:stretch/>
        </p:blipFill>
        <p:spPr>
          <a:xfrm>
            <a:off x="3835675" y="2771099"/>
            <a:ext cx="1829425" cy="1829425"/>
          </a:xfrm>
          <a:prstGeom prst="rect">
            <a:avLst/>
          </a:prstGeom>
          <a:noFill/>
          <a:ln>
            <a:noFill/>
          </a:ln>
        </p:spPr>
      </p:pic>
      <p:pic>
        <p:nvPicPr>
          <p:cNvPr id="217" name="Google Shape;217;p10"/>
          <p:cNvPicPr preferRelativeResize="0"/>
          <p:nvPr/>
        </p:nvPicPr>
        <p:blipFill rotWithShape="1">
          <a:blip r:embed="rId8">
            <a:alphaModFix/>
          </a:blip>
          <a:srcRect b="0" l="0" r="0" t="0"/>
          <a:stretch/>
        </p:blipFill>
        <p:spPr>
          <a:xfrm>
            <a:off x="904234" y="2849686"/>
            <a:ext cx="1480275" cy="1480275"/>
          </a:xfrm>
          <a:prstGeom prst="rect">
            <a:avLst/>
          </a:prstGeom>
          <a:noFill/>
          <a:ln>
            <a:noFill/>
          </a:ln>
        </p:spPr>
      </p:pic>
      <p:pic>
        <p:nvPicPr>
          <p:cNvPr id="218" name="Google Shape;218;p10"/>
          <p:cNvPicPr preferRelativeResize="0"/>
          <p:nvPr/>
        </p:nvPicPr>
        <p:blipFill rotWithShape="1">
          <a:blip r:embed="rId9">
            <a:alphaModFix/>
          </a:blip>
          <a:srcRect b="0" l="0" r="0" t="0"/>
          <a:stretch/>
        </p:blipFill>
        <p:spPr>
          <a:xfrm>
            <a:off x="7186375" y="699349"/>
            <a:ext cx="1480275" cy="1480275"/>
          </a:xfrm>
          <a:prstGeom prst="rect">
            <a:avLst/>
          </a:prstGeom>
          <a:noFill/>
          <a:ln>
            <a:noFill/>
          </a:ln>
        </p:spPr>
      </p:pic>
      <p:pic>
        <p:nvPicPr>
          <p:cNvPr id="219" name="Google Shape;219;p10"/>
          <p:cNvPicPr preferRelativeResize="0"/>
          <p:nvPr/>
        </p:nvPicPr>
        <p:blipFill rotWithShape="1">
          <a:blip r:embed="rId10">
            <a:alphaModFix/>
          </a:blip>
          <a:srcRect b="0" l="0" r="0" t="0"/>
          <a:stretch/>
        </p:blipFill>
        <p:spPr>
          <a:xfrm>
            <a:off x="3285250" y="767551"/>
            <a:ext cx="1217475" cy="1217475"/>
          </a:xfrm>
          <a:prstGeom prst="rect">
            <a:avLst/>
          </a:prstGeom>
          <a:noFill/>
          <a:ln>
            <a:noFill/>
          </a:ln>
        </p:spPr>
      </p:pic>
      <p:pic>
        <p:nvPicPr>
          <p:cNvPr id="220" name="Google Shape;220;p10"/>
          <p:cNvPicPr preferRelativeResize="0"/>
          <p:nvPr/>
        </p:nvPicPr>
        <p:blipFill rotWithShape="1">
          <a:blip r:embed="rId11">
            <a:alphaModFix/>
          </a:blip>
          <a:srcRect b="0" l="0" r="0" t="0"/>
          <a:stretch/>
        </p:blipFill>
        <p:spPr>
          <a:xfrm>
            <a:off x="673850" y="1186375"/>
            <a:ext cx="1385375" cy="1385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pic>
        <p:nvPicPr>
          <p:cNvPr id="225" name="Google Shape;225;p1"/>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26" name="Google Shape;226;p1"/>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27" name="Google Shape;227;p1"/>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28" name="Google Shape;228;p1"/>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29" name="Google Shape;229;p1"/>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30" name="Google Shape;230;p1"/>
          <p:cNvSpPr/>
          <p:nvPr/>
        </p:nvSpPr>
        <p:spPr>
          <a:xfrm>
            <a:off x="429275" y="784200"/>
            <a:ext cx="8208900" cy="448800"/>
          </a:xfrm>
          <a:prstGeom prst="roundRect">
            <a:avLst>
              <a:gd fmla="val 16667" name="adj"/>
            </a:avLst>
          </a:prstGeom>
          <a:solidFill>
            <a:srgbClr val="4A30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2000" u="none" cap="none" strike="noStrike">
                <a:solidFill>
                  <a:schemeClr val="lt1"/>
                </a:solidFill>
                <a:latin typeface="Arial"/>
                <a:ea typeface="Arial"/>
                <a:cs typeface="Arial"/>
                <a:sym typeface="Arial"/>
              </a:rPr>
              <a:t>Why should you engage with the Greater London Authority?</a:t>
            </a:r>
            <a:endParaRPr b="1" i="0" sz="2000" u="none" cap="none" strike="noStrike">
              <a:solidFill>
                <a:schemeClr val="lt1"/>
              </a:solidFill>
              <a:latin typeface="Arial"/>
              <a:ea typeface="Arial"/>
              <a:cs typeface="Arial"/>
              <a:sym typeface="Arial"/>
            </a:endParaRPr>
          </a:p>
        </p:txBody>
      </p:sp>
      <p:sp>
        <p:nvSpPr>
          <p:cNvPr id="231" name="Google Shape;231;p1"/>
          <p:cNvSpPr/>
          <p:nvPr/>
        </p:nvSpPr>
        <p:spPr>
          <a:xfrm>
            <a:off x="509495" y="1395670"/>
            <a:ext cx="2689500" cy="2774700"/>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200" u="none" cap="none" strike="noStrike">
                <a:solidFill>
                  <a:srgbClr val="000000"/>
                </a:solidFill>
                <a:latin typeface="Arial"/>
                <a:ea typeface="Arial"/>
                <a:cs typeface="Arial"/>
                <a:sym typeface="Arial"/>
              </a:rPr>
              <a:t>Mayor of London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The Mayor of London is elected to set city-wide/ regional priorities:</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Transport for London</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Mayor’s Office for Policing and Crime</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London Fire Brigade</a:t>
            </a:r>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Housing</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Environment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 Culture and arts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32" name="Google Shape;232;p1"/>
          <p:cNvSpPr/>
          <p:nvPr/>
        </p:nvSpPr>
        <p:spPr>
          <a:xfrm>
            <a:off x="5946070" y="1391353"/>
            <a:ext cx="2689500" cy="2774700"/>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1200" u="none" cap="none" strike="noStrike">
                <a:solidFill>
                  <a:srgbClr val="000000"/>
                </a:solidFill>
                <a:latin typeface="Arial"/>
                <a:ea typeface="Arial"/>
                <a:cs typeface="Arial"/>
                <a:sym typeface="Arial"/>
              </a:rPr>
              <a:t>London Assembly</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The London Assembly holds the Mayor to account.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 It is elected by Londoners, at the same time as the Mayor.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 It is composed of 25 Assembly Members: 14 represent geographic areas (2 or 3 London boroughs) and 11 work pan-London.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33" name="Google Shape;233;p1"/>
          <p:cNvSpPr/>
          <p:nvPr/>
        </p:nvSpPr>
        <p:spPr>
          <a:xfrm>
            <a:off x="3328030" y="1404329"/>
            <a:ext cx="2473023" cy="2761712"/>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The Greater London Authority (GLA) is made up of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34" name="Google Shape;234;p1"/>
          <p:cNvSpPr/>
          <p:nvPr/>
        </p:nvSpPr>
        <p:spPr>
          <a:xfrm>
            <a:off x="5344931" y="2742730"/>
            <a:ext cx="299490" cy="237657"/>
          </a:xfrm>
          <a:prstGeom prst="righ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5" name="Google Shape;235;p1"/>
          <p:cNvSpPr/>
          <p:nvPr/>
        </p:nvSpPr>
        <p:spPr>
          <a:xfrm>
            <a:off x="3513192" y="2732965"/>
            <a:ext cx="278169" cy="247261"/>
          </a:xfrm>
          <a:prstGeom prst="lef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pic>
        <p:nvPicPr>
          <p:cNvPr id="240" name="Google Shape;240;p2"/>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41" name="Google Shape;241;p2"/>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42" name="Google Shape;242;p2"/>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43" name="Google Shape;243;p2"/>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44" name="Google Shape;244;p2"/>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45" name="Google Shape;245;p2"/>
          <p:cNvSpPr/>
          <p:nvPr/>
        </p:nvSpPr>
        <p:spPr>
          <a:xfrm>
            <a:off x="429275" y="784200"/>
            <a:ext cx="8208900" cy="448800"/>
          </a:xfrm>
          <a:prstGeom prst="roundRect">
            <a:avLst>
              <a:gd fmla="val 16667" name="adj"/>
            </a:avLst>
          </a:prstGeom>
          <a:solidFill>
            <a:srgbClr val="4A30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600" u="none" cap="none" strike="noStrike">
                <a:solidFill>
                  <a:schemeClr val="lt1"/>
                </a:solidFill>
                <a:latin typeface="Arial"/>
                <a:ea typeface="Arial"/>
                <a:cs typeface="Arial"/>
                <a:sym typeface="Arial"/>
              </a:rPr>
              <a:t>Why should you engage with your Member of Parliament (MP) or local councillor?</a:t>
            </a:r>
            <a:endParaRPr b="1" i="0" sz="1600" u="none" cap="none" strike="noStrike">
              <a:solidFill>
                <a:schemeClr val="lt1"/>
              </a:solidFill>
              <a:latin typeface="Arial"/>
              <a:ea typeface="Arial"/>
              <a:cs typeface="Arial"/>
              <a:sym typeface="Arial"/>
            </a:endParaRPr>
          </a:p>
        </p:txBody>
      </p:sp>
      <p:sp>
        <p:nvSpPr>
          <p:cNvPr id="246" name="Google Shape;246;p2"/>
          <p:cNvSpPr/>
          <p:nvPr/>
        </p:nvSpPr>
        <p:spPr>
          <a:xfrm>
            <a:off x="509495" y="1395670"/>
            <a:ext cx="2689500" cy="2774700"/>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Member of Parliament (MP)</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In a general election, you vote for the MP that you want to represent your constituency. </a:t>
            </a:r>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They can influence the decision-making in Parliament on: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The economy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Education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Health Care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Housing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Environment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47" name="Google Shape;247;p2"/>
          <p:cNvPicPr preferRelativeResize="0"/>
          <p:nvPr/>
        </p:nvPicPr>
        <p:blipFill rotWithShape="1">
          <a:blip r:embed="rId6">
            <a:alphaModFix/>
          </a:blip>
          <a:srcRect b="23902" l="38189" r="31276" t="0"/>
          <a:stretch/>
        </p:blipFill>
        <p:spPr>
          <a:xfrm>
            <a:off x="3729850" y="1368925"/>
            <a:ext cx="1494900" cy="1132200"/>
          </a:xfrm>
          <a:prstGeom prst="roundRect">
            <a:avLst>
              <a:gd fmla="val 16667" name="adj"/>
            </a:avLst>
          </a:prstGeom>
          <a:noFill/>
          <a:ln cap="flat" cmpd="sng" w="19050">
            <a:solidFill>
              <a:srgbClr val="9A71B1"/>
            </a:solidFill>
            <a:prstDash val="solid"/>
            <a:round/>
            <a:headEnd len="sm" w="sm" type="none"/>
            <a:tailEnd len="sm" w="sm" type="none"/>
          </a:ln>
        </p:spPr>
      </p:pic>
      <p:sp>
        <p:nvSpPr>
          <p:cNvPr id="248" name="Google Shape;248;p2"/>
          <p:cNvSpPr/>
          <p:nvPr/>
        </p:nvSpPr>
        <p:spPr>
          <a:xfrm>
            <a:off x="5755570" y="1395683"/>
            <a:ext cx="2689500" cy="2774700"/>
          </a:xfrm>
          <a:prstGeom prst="roundRect">
            <a:avLst>
              <a:gd fmla="val 16667" name="adj"/>
            </a:avLst>
          </a:prstGeom>
          <a:noFill/>
          <a:ln cap="flat" cmpd="sng" w="9525">
            <a:solidFill>
              <a:srgbClr val="4A30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Councillor</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200" u="none" cap="none" strike="noStrike">
                <a:solidFill>
                  <a:schemeClr val="dk1"/>
                </a:solidFill>
                <a:latin typeface="Arial"/>
                <a:ea typeface="Arial"/>
                <a:cs typeface="Arial"/>
                <a:sym typeface="Arial"/>
              </a:rPr>
              <a:t>Work in the borough council (the local authority), which oversees this and more: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Council tax collections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Rubbish and recycling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Arts and leisure services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Housing (borough)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Environment (borough)</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Arial"/>
                <a:ea typeface="Arial"/>
                <a:cs typeface="Arial"/>
                <a:sym typeface="Arial"/>
              </a:rPr>
              <a:t>Health and wellbeing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49" name="Google Shape;249;p2"/>
          <p:cNvPicPr preferRelativeResize="0"/>
          <p:nvPr/>
        </p:nvPicPr>
        <p:blipFill rotWithShape="1">
          <a:blip r:embed="rId7">
            <a:alphaModFix/>
          </a:blip>
          <a:srcRect b="0" l="0" r="0" t="0"/>
          <a:stretch/>
        </p:blipFill>
        <p:spPr>
          <a:xfrm>
            <a:off x="3614978" y="2610350"/>
            <a:ext cx="1724625" cy="1724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pic>
        <p:nvPicPr>
          <p:cNvPr id="254" name="Google Shape;254;p12"/>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55" name="Google Shape;255;p12"/>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56" name="Google Shape;256;p12"/>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57" name="Google Shape;257;p12"/>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58" name="Google Shape;258;p12"/>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59" name="Google Shape;259;p12"/>
          <p:cNvSpPr/>
          <p:nvPr/>
        </p:nvSpPr>
        <p:spPr>
          <a:xfrm>
            <a:off x="509500" y="949025"/>
            <a:ext cx="3353400" cy="685800"/>
          </a:xfrm>
          <a:prstGeom prst="roundRect">
            <a:avLst>
              <a:gd fmla="val 16667" name="adj"/>
            </a:avLst>
          </a:prstGeom>
          <a:solidFill>
            <a:srgbClr val="219E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1. </a:t>
            </a:r>
            <a:r>
              <a:rPr b="0" i="0" lang="en-GB" sz="1400" u="none" cap="none" strike="noStrike">
                <a:solidFill>
                  <a:schemeClr val="lt1"/>
                </a:solidFill>
                <a:latin typeface="Arial"/>
                <a:ea typeface="Arial"/>
                <a:cs typeface="Arial"/>
                <a:sym typeface="Arial"/>
              </a:rPr>
              <a:t>Decide an issue you want to write to your representative about. </a:t>
            </a:r>
            <a:endParaRPr b="0" i="0" sz="1400" u="none" cap="none" strike="noStrike">
              <a:solidFill>
                <a:schemeClr val="lt1"/>
              </a:solidFill>
              <a:latin typeface="Arial"/>
              <a:ea typeface="Arial"/>
              <a:cs typeface="Arial"/>
              <a:sym typeface="Arial"/>
            </a:endParaRPr>
          </a:p>
        </p:txBody>
      </p:sp>
      <p:sp>
        <p:nvSpPr>
          <p:cNvPr id="260" name="Google Shape;260;p12"/>
          <p:cNvSpPr/>
          <p:nvPr/>
        </p:nvSpPr>
        <p:spPr>
          <a:xfrm>
            <a:off x="509500" y="1797789"/>
            <a:ext cx="3353400" cy="685800"/>
          </a:xfrm>
          <a:prstGeom prst="roundRect">
            <a:avLst>
              <a:gd fmla="val 16667" name="adj"/>
            </a:avLst>
          </a:prstGeom>
          <a:solidFill>
            <a:srgbClr val="219E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1400" u="none" cap="none" strike="noStrike">
                <a:solidFill>
                  <a:schemeClr val="lt1"/>
                </a:solidFill>
                <a:latin typeface="Arial"/>
                <a:ea typeface="Arial"/>
                <a:cs typeface="Arial"/>
                <a:sym typeface="Arial"/>
              </a:rPr>
              <a:t>2. </a:t>
            </a:r>
            <a:r>
              <a:rPr b="0" i="0" lang="en-GB" sz="1400" u="none" cap="none" strike="noStrike">
                <a:solidFill>
                  <a:schemeClr val="lt1"/>
                </a:solidFill>
                <a:latin typeface="Arial"/>
                <a:ea typeface="Arial"/>
                <a:cs typeface="Arial"/>
                <a:sym typeface="Arial"/>
              </a:rPr>
              <a:t>Find your representatives’ contact details: </a:t>
            </a:r>
            <a:r>
              <a:rPr b="0" i="0" lang="en-GB" sz="1400" u="sng" cap="none" strike="noStrike">
                <a:solidFill>
                  <a:schemeClr val="lt1"/>
                </a:solidFill>
                <a:latin typeface="Arial"/>
                <a:ea typeface="Arial"/>
                <a:cs typeface="Arial"/>
                <a:sym typeface="Arial"/>
                <a:hlinkClick r:id="rId6">
                  <a:extLst>
                    <a:ext uri="{A12FA001-AC4F-418D-AE19-62706E023703}">
                      <ahyp:hlinkClr val="tx"/>
                    </a:ext>
                  </a:extLst>
                </a:hlinkClick>
              </a:rPr>
              <a:t>www.writetothem.com</a:t>
            </a:r>
            <a:r>
              <a:rPr b="0" i="0" lang="en-GB"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261" name="Google Shape;261;p12"/>
          <p:cNvSpPr/>
          <p:nvPr/>
        </p:nvSpPr>
        <p:spPr>
          <a:xfrm>
            <a:off x="509500" y="2664731"/>
            <a:ext cx="3353400" cy="685800"/>
          </a:xfrm>
          <a:prstGeom prst="roundRect">
            <a:avLst>
              <a:gd fmla="val 16667" name="adj"/>
            </a:avLst>
          </a:prstGeom>
          <a:solidFill>
            <a:srgbClr val="219E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3. </a:t>
            </a:r>
            <a:r>
              <a:rPr b="0" i="0" lang="en-GB" sz="1400" u="none" cap="none" strike="noStrike">
                <a:solidFill>
                  <a:schemeClr val="lt1"/>
                </a:solidFill>
                <a:latin typeface="Arial"/>
                <a:ea typeface="Arial"/>
                <a:cs typeface="Arial"/>
                <a:sym typeface="Arial"/>
              </a:rPr>
              <a:t>Write to them about the issue that matters to you! You can use the writing frame to guide you. </a:t>
            </a:r>
            <a:endParaRPr b="0" i="0" sz="1400" u="none" cap="none" strike="noStrike">
              <a:solidFill>
                <a:schemeClr val="lt1"/>
              </a:solidFill>
              <a:latin typeface="Arial"/>
              <a:ea typeface="Arial"/>
              <a:cs typeface="Arial"/>
              <a:sym typeface="Arial"/>
            </a:endParaRPr>
          </a:p>
        </p:txBody>
      </p:sp>
      <p:sp>
        <p:nvSpPr>
          <p:cNvPr id="262" name="Google Shape;262;p12"/>
          <p:cNvSpPr/>
          <p:nvPr/>
        </p:nvSpPr>
        <p:spPr>
          <a:xfrm>
            <a:off x="4145250" y="946350"/>
            <a:ext cx="4210200" cy="33015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Dear [representative name],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I am writing to you today to express my [concern/ support] for [explain issue].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GB" sz="1200" u="none" cap="none" strike="noStrike">
                <a:solidFill>
                  <a:schemeClr val="dk1"/>
                </a:solidFill>
                <a:latin typeface="Arial"/>
                <a:ea typeface="Arial"/>
                <a:cs typeface="Arial"/>
                <a:sym typeface="Arial"/>
              </a:rPr>
              <a:t>The reason I believe this is important is because [explain your reasoning].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I urge you to [ask them to take a specific action].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Thank you for your time and consideration on this important matter.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Yours sincerely,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[Your name]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dk1"/>
              </a:solidFill>
              <a:latin typeface="Arial"/>
              <a:ea typeface="Arial"/>
              <a:cs typeface="Arial"/>
              <a:sym typeface="Arial"/>
            </a:endParaRPr>
          </a:p>
        </p:txBody>
      </p:sp>
      <p:sp>
        <p:nvSpPr>
          <p:cNvPr id="263" name="Google Shape;263;p12"/>
          <p:cNvSpPr/>
          <p:nvPr/>
        </p:nvSpPr>
        <p:spPr>
          <a:xfrm>
            <a:off x="509500" y="3522597"/>
            <a:ext cx="3353400" cy="685800"/>
          </a:xfrm>
          <a:prstGeom prst="roundRect">
            <a:avLst>
              <a:gd fmla="val 16667" name="adj"/>
            </a:avLst>
          </a:prstGeom>
          <a:solidFill>
            <a:srgbClr val="219E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4. </a:t>
            </a:r>
            <a:r>
              <a:rPr b="0" i="0" lang="en-GB" sz="1400" u="none" cap="none" strike="noStrike">
                <a:solidFill>
                  <a:schemeClr val="lt1"/>
                </a:solidFill>
                <a:latin typeface="Arial"/>
                <a:ea typeface="Arial"/>
                <a:cs typeface="Arial"/>
                <a:sym typeface="Arial"/>
              </a:rPr>
              <a:t>Send your letter/ email!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pic>
        <p:nvPicPr>
          <p:cNvPr id="268" name="Google Shape;268;p13"/>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69" name="Google Shape;269;p13"/>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70" name="Google Shape;270;p13"/>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71" name="Google Shape;271;p13"/>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72" name="Google Shape;272;p13"/>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73" name="Google Shape;273;p13"/>
          <p:cNvSpPr/>
          <p:nvPr/>
        </p:nvSpPr>
        <p:spPr>
          <a:xfrm>
            <a:off x="3043759" y="2236326"/>
            <a:ext cx="3353400" cy="664500"/>
          </a:xfrm>
          <a:prstGeom prst="roundRect">
            <a:avLst>
              <a:gd fmla="val 16667" name="adj"/>
            </a:avLst>
          </a:prstGeom>
          <a:solidFill>
            <a:srgbClr val="6A040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How else can you engage with your representatives?</a:t>
            </a:r>
            <a:endParaRPr b="1" i="0" sz="1700" u="none" cap="none" strike="noStrike">
              <a:solidFill>
                <a:schemeClr val="lt1"/>
              </a:solidFill>
              <a:latin typeface="Arial"/>
              <a:ea typeface="Arial"/>
              <a:cs typeface="Arial"/>
              <a:sym typeface="Arial"/>
            </a:endParaRPr>
          </a:p>
        </p:txBody>
      </p:sp>
      <p:sp>
        <p:nvSpPr>
          <p:cNvPr id="274" name="Google Shape;274;p13"/>
          <p:cNvSpPr txBox="1"/>
          <p:nvPr/>
        </p:nvSpPr>
        <p:spPr>
          <a:xfrm>
            <a:off x="215900" y="887963"/>
            <a:ext cx="3172924" cy="147729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GB" sz="1400" u="none" cap="none" strike="noStrike">
                <a:solidFill>
                  <a:schemeClr val="dk1"/>
                </a:solidFill>
                <a:latin typeface="Arial"/>
                <a:ea typeface="Arial"/>
                <a:cs typeface="Arial"/>
                <a:sym typeface="Arial"/>
              </a:rPr>
              <a:t>Start or sign petitions! </a:t>
            </a:r>
            <a:r>
              <a:rPr b="0" i="0" lang="en-GB" sz="1400" u="none" cap="none" strike="noStrike">
                <a:solidFill>
                  <a:schemeClr val="dk1"/>
                </a:solidFill>
                <a:latin typeface="Arial"/>
                <a:ea typeface="Arial"/>
                <a:cs typeface="Arial"/>
                <a:sym typeface="Arial"/>
              </a:rPr>
              <a:t>Remember you can start a petition on an issue that matters to you.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GB" sz="1400" u="sng" cap="none" strike="noStrike">
                <a:solidFill>
                  <a:srgbClr val="00B0F0"/>
                </a:solidFill>
                <a:latin typeface="Arial"/>
                <a:ea typeface="Arial"/>
                <a:cs typeface="Arial"/>
                <a:sym typeface="Arial"/>
              </a:rPr>
              <a:t>petition.parliament.uk</a:t>
            </a:r>
            <a:r>
              <a:rPr b="0" i="0" lang="en-GB" sz="1400" u="none" cap="none" strike="noStrike">
                <a:solidFill>
                  <a:schemeClr val="dk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GB" sz="1400" u="sng" cap="none" strike="noStrike">
                <a:solidFill>
                  <a:srgbClr val="00B0F0"/>
                </a:solidFill>
                <a:latin typeface="Arial"/>
                <a:ea typeface="Arial"/>
                <a:cs typeface="Arial"/>
                <a:sym typeface="Arial"/>
                <a:hlinkClick r:id="rId6">
                  <a:extLst>
                    <a:ext uri="{A12FA001-AC4F-418D-AE19-62706E023703}">
                      <ahyp:hlinkClr val="tx"/>
                    </a:ext>
                  </a:extLst>
                </a:hlinkClick>
              </a:rPr>
              <a:t>london.gov.uk/london-assembly-petitions</a:t>
            </a:r>
            <a:r>
              <a:rPr b="0" i="0" lang="en-GB" sz="1400" u="none" cap="none" strike="noStrike">
                <a:solidFill>
                  <a:schemeClr val="dk1"/>
                </a:solidFill>
                <a:latin typeface="Arial"/>
                <a:ea typeface="Arial"/>
                <a:cs typeface="Arial"/>
                <a:sym typeface="Arial"/>
              </a:rPr>
              <a:t> </a:t>
            </a:r>
            <a:endParaRPr/>
          </a:p>
        </p:txBody>
      </p:sp>
      <p:sp>
        <p:nvSpPr>
          <p:cNvPr id="275" name="Google Shape;275;p13"/>
          <p:cNvSpPr txBox="1"/>
          <p:nvPr/>
        </p:nvSpPr>
        <p:spPr>
          <a:xfrm>
            <a:off x="3594151" y="929571"/>
            <a:ext cx="25974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Meet your MP! </a:t>
            </a:r>
            <a:r>
              <a:rPr b="0" i="0" lang="en-GB" sz="1400" u="none" cap="none" strike="noStrike">
                <a:solidFill>
                  <a:schemeClr val="dk1"/>
                </a:solidFill>
                <a:latin typeface="Arial"/>
                <a:ea typeface="Arial"/>
                <a:cs typeface="Arial"/>
                <a:sym typeface="Arial"/>
              </a:rPr>
              <a:t>Most MPs will have days and times that they are available, known as ‘surgeries’. </a:t>
            </a:r>
            <a:endParaRPr b="0" i="0" sz="1400" u="none" cap="none" strike="noStrike">
              <a:solidFill>
                <a:srgbClr val="000000"/>
              </a:solidFill>
              <a:latin typeface="Arial"/>
              <a:ea typeface="Arial"/>
              <a:cs typeface="Arial"/>
              <a:sym typeface="Arial"/>
            </a:endParaRPr>
          </a:p>
        </p:txBody>
      </p:sp>
      <p:sp>
        <p:nvSpPr>
          <p:cNvPr id="276" name="Google Shape;276;p13"/>
          <p:cNvSpPr txBox="1"/>
          <p:nvPr/>
        </p:nvSpPr>
        <p:spPr>
          <a:xfrm>
            <a:off x="6270859" y="999759"/>
            <a:ext cx="24756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Attend a hustings event! </a:t>
            </a:r>
            <a:r>
              <a:rPr b="0" i="0" lang="en-GB" sz="1400" u="none" cap="none" strike="noStrike">
                <a:solidFill>
                  <a:schemeClr val="dk1"/>
                </a:solidFill>
                <a:latin typeface="Arial"/>
                <a:ea typeface="Arial"/>
                <a:cs typeface="Arial"/>
                <a:sym typeface="Arial"/>
              </a:rPr>
              <a:t>This is a meeting where candidates from different parties debate. This is normally before an election. </a:t>
            </a:r>
            <a:endParaRPr b="0" i="0" sz="1400" u="none" cap="none" strike="noStrike">
              <a:solidFill>
                <a:srgbClr val="000000"/>
              </a:solidFill>
              <a:latin typeface="Arial"/>
              <a:ea typeface="Arial"/>
              <a:cs typeface="Arial"/>
              <a:sym typeface="Arial"/>
            </a:endParaRPr>
          </a:p>
        </p:txBody>
      </p:sp>
      <p:sp>
        <p:nvSpPr>
          <p:cNvPr id="277" name="Google Shape;277;p13"/>
          <p:cNvSpPr txBox="1"/>
          <p:nvPr/>
        </p:nvSpPr>
        <p:spPr>
          <a:xfrm>
            <a:off x="453393" y="2373963"/>
            <a:ext cx="2593707" cy="190818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GB" sz="1400" u="none" cap="none" strike="noStrike">
                <a:solidFill>
                  <a:schemeClr val="dk1"/>
                </a:solidFill>
                <a:latin typeface="Arial"/>
                <a:ea typeface="Arial"/>
                <a:cs typeface="Arial"/>
                <a:sym typeface="Arial"/>
              </a:rPr>
              <a:t>Take part in citizens’ assemblies or other forms of deliberative and participatory democracy! </a:t>
            </a:r>
            <a:r>
              <a:rPr b="0" i="0" lang="en-GB" sz="1400" u="none" cap="none" strike="noStrike">
                <a:solidFill>
                  <a:schemeClr val="dk1"/>
                </a:solidFill>
                <a:latin typeface="Arial"/>
                <a:ea typeface="Arial"/>
                <a:cs typeface="Arial"/>
                <a:sym typeface="Arial"/>
              </a:rPr>
              <a:t>You can make recommendations of a specific issue and potentially influence decisions. </a:t>
            </a:r>
            <a:endParaRPr b="0" i="0" sz="1400" u="none" cap="none" strike="noStrike">
              <a:solidFill>
                <a:schemeClr val="dk1"/>
              </a:solidFill>
              <a:latin typeface="Arial"/>
              <a:ea typeface="Arial"/>
              <a:cs typeface="Arial"/>
              <a:sym typeface="Arial"/>
            </a:endParaRPr>
          </a:p>
        </p:txBody>
      </p:sp>
      <p:sp>
        <p:nvSpPr>
          <p:cNvPr id="278" name="Google Shape;278;p13"/>
          <p:cNvSpPr txBox="1"/>
          <p:nvPr/>
        </p:nvSpPr>
        <p:spPr>
          <a:xfrm>
            <a:off x="5861370" y="2907397"/>
            <a:ext cx="3253417" cy="126185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GB" sz="1400" u="none" cap="none" strike="noStrike">
                <a:solidFill>
                  <a:schemeClr val="dk1"/>
                </a:solidFill>
                <a:latin typeface="Arial"/>
                <a:ea typeface="Arial"/>
                <a:cs typeface="Arial"/>
                <a:sym typeface="Arial"/>
              </a:rPr>
              <a:t>Follow what your representatives are saying! </a:t>
            </a:r>
            <a:r>
              <a:rPr b="0" i="0" lang="en-GB" sz="1400" u="none" cap="none" strike="noStrike">
                <a:solidFill>
                  <a:schemeClr val="dk1"/>
                </a:solidFill>
                <a:latin typeface="Arial"/>
                <a:ea typeface="Arial"/>
                <a:cs typeface="Arial"/>
                <a:sym typeface="Arial"/>
              </a:rPr>
              <a:t>You can find transcripts and voting records on </a:t>
            </a:r>
            <a:r>
              <a:rPr b="0" i="0" lang="en-GB" sz="1400" u="sng" cap="none" strike="noStrike">
                <a:solidFill>
                  <a:srgbClr val="00B0F0"/>
                </a:solidFill>
                <a:latin typeface="Arial"/>
                <a:ea typeface="Arial"/>
                <a:cs typeface="Arial"/>
                <a:sym typeface="Arial"/>
              </a:rPr>
              <a:t>hansard.parliament.uk</a:t>
            </a:r>
            <a:endParaRPr b="0" i="0" sz="1400" u="none" cap="none" strike="noStrike">
              <a:solidFill>
                <a:srgbClr val="00B0F0"/>
              </a:solidFill>
              <a:latin typeface="Arial"/>
              <a:ea typeface="Arial"/>
              <a:cs typeface="Arial"/>
              <a:sym typeface="Arial"/>
            </a:endParaRPr>
          </a:p>
          <a:p>
            <a:pPr indent="0" lvl="0" marL="0" marR="0" rtl="0" algn="ctr">
              <a:lnSpc>
                <a:spcPct val="100000"/>
              </a:lnSpc>
              <a:spcBef>
                <a:spcPts val="0"/>
              </a:spcBef>
              <a:spcAft>
                <a:spcPts val="0"/>
              </a:spcAft>
              <a:buNone/>
            </a:pPr>
            <a:r>
              <a:rPr b="0" i="0" lang="en-GB" sz="1400" u="sng" cap="none" strike="noStrike">
                <a:solidFill>
                  <a:srgbClr val="00B0F0"/>
                </a:solidFill>
                <a:latin typeface="Arial"/>
                <a:ea typeface="Arial"/>
                <a:cs typeface="Arial"/>
                <a:sym typeface="Arial"/>
                <a:hlinkClick r:id="rId7">
                  <a:extLst>
                    <a:ext uri="{A12FA001-AC4F-418D-AE19-62706E023703}">
                      <ahyp:hlinkClr val="tx"/>
                    </a:ext>
                  </a:extLst>
                </a:hlinkClick>
              </a:rPr>
              <a:t>london.gov.uk/london-assembly-work</a:t>
            </a:r>
            <a:r>
              <a:rPr b="0" i="0" lang="en-GB"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279" name="Google Shape;279;p13"/>
          <p:cNvSpPr txBox="1"/>
          <p:nvPr/>
        </p:nvSpPr>
        <p:spPr>
          <a:xfrm>
            <a:off x="3043582" y="3215063"/>
            <a:ext cx="28593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Take part in peaceful and legal protest! </a:t>
            </a:r>
            <a:r>
              <a:rPr b="0" i="0" lang="en-GB" sz="1400" u="none" cap="none" strike="noStrike">
                <a:solidFill>
                  <a:schemeClr val="dk1"/>
                </a:solidFill>
                <a:latin typeface="Arial"/>
                <a:ea typeface="Arial"/>
                <a:cs typeface="Arial"/>
                <a:sym typeface="Arial"/>
              </a:rPr>
              <a:t>Show up for issues that matter to you.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pic>
        <p:nvPicPr>
          <p:cNvPr id="284" name="Google Shape;284;p14"/>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285" name="Google Shape;285;p14"/>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286" name="Google Shape;286;p14"/>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287" name="Google Shape;287;p14"/>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288" name="Google Shape;288;p14"/>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289" name="Google Shape;289;p14"/>
          <p:cNvSpPr/>
          <p:nvPr/>
        </p:nvSpPr>
        <p:spPr>
          <a:xfrm>
            <a:off x="3864325" y="1613300"/>
            <a:ext cx="4574100" cy="2563200"/>
          </a:xfrm>
          <a:prstGeom prst="roundRect">
            <a:avLst>
              <a:gd fmla="val 16667" name="adj"/>
            </a:avLst>
          </a:prstGeom>
          <a:noFill/>
          <a:ln cap="flat" cmpd="sng" w="9525">
            <a:solidFill>
              <a:srgbClr val="6A040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Check out the GLA Democracy Hub </a:t>
            </a:r>
            <a:r>
              <a:rPr b="1" i="0" lang="en-GB" sz="1500" u="sng" cap="none" strike="noStrike">
                <a:solidFill>
                  <a:schemeClr val="hlink"/>
                </a:solidFill>
                <a:latin typeface="Arial"/>
                <a:ea typeface="Arial"/>
                <a:cs typeface="Arial"/>
                <a:sym typeface="Arial"/>
                <a:hlinkClick r:id="rId6"/>
              </a:rPr>
              <a:t>registertovote.london</a:t>
            </a:r>
            <a:r>
              <a:rPr b="1" i="0" lang="en-GB" sz="1500" u="none" cap="none" strike="noStrike">
                <a:solidFill>
                  <a:schemeClr val="dk1"/>
                </a:solidFill>
                <a:latin typeface="Arial"/>
                <a:ea typeface="Arial"/>
                <a:cs typeface="Arial"/>
                <a:sym typeface="Arial"/>
              </a:rPr>
              <a:t> to: </a:t>
            </a:r>
            <a:endParaRPr b="1"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Find more information on your civic and democratic rights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Find comprehensive answers to FAQs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Check the Democracy WhatsApp chatbot and #NoVoteNoVoice WhatsApp channel</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Arial"/>
                <a:ea typeface="Arial"/>
                <a:cs typeface="Arial"/>
                <a:sym typeface="Arial"/>
              </a:rPr>
              <a:t>Find accessible resources, including in different languages </a:t>
            </a:r>
            <a:endParaRPr b="0" i="0" sz="1400" u="none" cap="none" strike="noStrike">
              <a:solidFill>
                <a:schemeClr val="dk1"/>
              </a:solidFill>
              <a:latin typeface="Arial"/>
              <a:ea typeface="Arial"/>
              <a:cs typeface="Arial"/>
              <a:sym typeface="Arial"/>
            </a:endParaRPr>
          </a:p>
        </p:txBody>
      </p:sp>
      <p:pic>
        <p:nvPicPr>
          <p:cNvPr id="290" name="Google Shape;290;p14"/>
          <p:cNvPicPr preferRelativeResize="0"/>
          <p:nvPr/>
        </p:nvPicPr>
        <p:blipFill rotWithShape="1">
          <a:blip r:embed="rId7">
            <a:alphaModFix/>
          </a:blip>
          <a:srcRect b="0" l="0" r="0" t="0"/>
          <a:stretch/>
        </p:blipFill>
        <p:spPr>
          <a:xfrm>
            <a:off x="785925" y="1455100"/>
            <a:ext cx="2877950" cy="2877950"/>
          </a:xfrm>
          <a:prstGeom prst="rect">
            <a:avLst/>
          </a:prstGeom>
          <a:noFill/>
          <a:ln>
            <a:noFill/>
          </a:ln>
        </p:spPr>
      </p:pic>
      <p:sp>
        <p:nvSpPr>
          <p:cNvPr id="291" name="Google Shape;291;p14"/>
          <p:cNvSpPr/>
          <p:nvPr/>
        </p:nvSpPr>
        <p:spPr>
          <a:xfrm>
            <a:off x="509500" y="928125"/>
            <a:ext cx="7929000" cy="506700"/>
          </a:xfrm>
          <a:prstGeom prst="roundRect">
            <a:avLst>
              <a:gd fmla="val 16667" name="adj"/>
            </a:avLst>
          </a:prstGeom>
          <a:solidFill>
            <a:srgbClr val="FFB70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Your voice matters, make sure it gets heard! </a:t>
            </a:r>
            <a:endParaRPr b="1" i="0" sz="1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pic>
        <p:nvPicPr>
          <p:cNvPr id="296" name="Google Shape;296;p15"/>
          <p:cNvPicPr preferRelativeResize="0"/>
          <p:nvPr/>
        </p:nvPicPr>
        <p:blipFill rotWithShape="1">
          <a:blip r:embed="rId3">
            <a:alphaModFix/>
          </a:blip>
          <a:srcRect b="18313" l="20235" r="22408" t="23213"/>
          <a:stretch/>
        </p:blipFill>
        <p:spPr>
          <a:xfrm>
            <a:off x="7600" y="644375"/>
            <a:ext cx="7339574" cy="4007151"/>
          </a:xfrm>
          <a:prstGeom prst="rect">
            <a:avLst/>
          </a:prstGeom>
          <a:noFill/>
          <a:ln>
            <a:noFill/>
          </a:ln>
        </p:spPr>
      </p:pic>
      <p:sp>
        <p:nvSpPr>
          <p:cNvPr id="297" name="Google Shape;297;p15"/>
          <p:cNvSpPr txBox="1"/>
          <p:nvPr/>
        </p:nvSpPr>
        <p:spPr>
          <a:xfrm>
            <a:off x="509500" y="1092525"/>
            <a:ext cx="42672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chemeClr val="dk1"/>
                </a:solidFill>
                <a:latin typeface="Arial"/>
                <a:ea typeface="Arial"/>
                <a:cs typeface="Arial"/>
                <a:sym typeface="Arial"/>
              </a:rPr>
              <a:t>Thank You!</a:t>
            </a:r>
            <a:endParaRPr b="1" i="0" sz="3400" u="none" cap="none" strike="noStrike">
              <a:solidFill>
                <a:schemeClr val="dk1"/>
              </a:solidFill>
              <a:latin typeface="Arial"/>
              <a:ea typeface="Arial"/>
              <a:cs typeface="Arial"/>
              <a:sym typeface="Arial"/>
            </a:endParaRPr>
          </a:p>
        </p:txBody>
      </p:sp>
      <p:pic>
        <p:nvPicPr>
          <p:cNvPr id="298" name="Google Shape;298;p15"/>
          <p:cNvPicPr preferRelativeResize="0"/>
          <p:nvPr/>
        </p:nvPicPr>
        <p:blipFill rotWithShape="1">
          <a:blip r:embed="rId4">
            <a:alphaModFix/>
          </a:blip>
          <a:srcRect b="0" l="0" r="0" t="0"/>
          <a:stretch/>
        </p:blipFill>
        <p:spPr>
          <a:xfrm>
            <a:off x="7511000" y="4141775"/>
            <a:ext cx="1217475" cy="1217475"/>
          </a:xfrm>
          <a:prstGeom prst="rect">
            <a:avLst/>
          </a:prstGeom>
          <a:noFill/>
          <a:ln>
            <a:noFill/>
          </a:ln>
        </p:spPr>
      </p:pic>
      <p:pic>
        <p:nvPicPr>
          <p:cNvPr id="299" name="Google Shape;299;p15"/>
          <p:cNvPicPr preferRelativeResize="0"/>
          <p:nvPr/>
        </p:nvPicPr>
        <p:blipFill rotWithShape="1">
          <a:blip r:embed="rId5">
            <a:alphaModFix/>
          </a:blip>
          <a:srcRect b="0" l="0" r="0" t="0"/>
          <a:stretch/>
        </p:blipFill>
        <p:spPr>
          <a:xfrm>
            <a:off x="509500" y="4441988"/>
            <a:ext cx="1480269" cy="506676"/>
          </a:xfrm>
          <a:prstGeom prst="rect">
            <a:avLst/>
          </a:prstGeom>
          <a:noFill/>
          <a:ln>
            <a:noFill/>
          </a:ln>
        </p:spPr>
      </p:pic>
      <p:cxnSp>
        <p:nvCxnSpPr>
          <p:cNvPr id="300" name="Google Shape;300;p15"/>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301" name="Google Shape;301;p15"/>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302" name="Google Shape;302;p15"/>
          <p:cNvPicPr preferRelativeResize="0"/>
          <p:nvPr/>
        </p:nvPicPr>
        <p:blipFill rotWithShape="1">
          <a:blip r:embed="rId6">
            <a:alphaModFix/>
          </a:blip>
          <a:srcRect b="0" l="0" r="0" t="0"/>
          <a:stretch/>
        </p:blipFill>
        <p:spPr>
          <a:xfrm>
            <a:off x="2661938" y="214125"/>
            <a:ext cx="3820125" cy="280150"/>
          </a:xfrm>
          <a:prstGeom prst="rect">
            <a:avLst/>
          </a:prstGeom>
          <a:noFill/>
          <a:ln>
            <a:noFill/>
          </a:ln>
        </p:spPr>
      </p:pic>
      <p:sp>
        <p:nvSpPr>
          <p:cNvPr id="303" name="Google Shape;303;p15"/>
          <p:cNvSpPr txBox="1"/>
          <p:nvPr/>
        </p:nvSpPr>
        <p:spPr>
          <a:xfrm>
            <a:off x="582750" y="1800525"/>
            <a:ext cx="6764400" cy="78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For more information contact the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Arial"/>
                <a:ea typeface="Arial"/>
                <a:cs typeface="Arial"/>
                <a:sym typeface="Arial"/>
              </a:rPr>
              <a:t>GLA Democratic Participation Team at: </a:t>
            </a:r>
            <a:r>
              <a:rPr b="1" i="0" lang="en-GB" sz="1400" u="none" cap="none" strike="noStrike">
                <a:solidFill>
                  <a:schemeClr val="dk1"/>
                </a:solidFill>
                <a:latin typeface="Arial"/>
                <a:ea typeface="Arial"/>
                <a:cs typeface="Arial"/>
                <a:sym typeface="Arial"/>
              </a:rPr>
              <a:t>democracy@london.gov.uk</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g2ee75b72231_1_12"/>
          <p:cNvSpPr/>
          <p:nvPr/>
        </p:nvSpPr>
        <p:spPr>
          <a:xfrm>
            <a:off x="412750" y="1020850"/>
            <a:ext cx="8005500" cy="3120900"/>
          </a:xfrm>
          <a:prstGeom prst="roundRect">
            <a:avLst>
              <a:gd fmla="val 4078" name="adj"/>
            </a:avLst>
          </a:prstGeom>
          <a:noFill/>
          <a:ln cap="flat" cmpd="sng" w="9525">
            <a:solidFill>
              <a:srgbClr val="0230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50000"/>
              </a:lnSpc>
              <a:spcBef>
                <a:spcPts val="400"/>
              </a:spcBef>
              <a:spcAft>
                <a:spcPts val="1000"/>
              </a:spcAft>
              <a:buClr>
                <a:srgbClr val="000000"/>
              </a:buClr>
              <a:buSzPts val="1400"/>
              <a:buFont typeface="Arial"/>
              <a:buNone/>
            </a:pPr>
            <a:r>
              <a:t/>
            </a:r>
            <a:endParaRPr b="0" i="0" sz="1400" u="none" cap="none" strike="noStrike">
              <a:solidFill>
                <a:srgbClr val="FFFFFF"/>
              </a:solidFill>
              <a:latin typeface="Montserrat"/>
              <a:ea typeface="Montserrat"/>
              <a:cs typeface="Montserrat"/>
              <a:sym typeface="Montserrat"/>
            </a:endParaRPr>
          </a:p>
        </p:txBody>
      </p:sp>
      <p:pic>
        <p:nvPicPr>
          <p:cNvPr id="68" name="Google Shape;68;g2ee75b72231_1_12"/>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69" name="Google Shape;69;g2ee75b72231_1_12"/>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70" name="Google Shape;70;g2ee75b72231_1_12"/>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71" name="Google Shape;71;g2ee75b72231_1_12"/>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72" name="Google Shape;72;g2ee75b72231_1_12"/>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73" name="Google Shape;73;g2ee75b72231_1_12"/>
          <p:cNvSpPr txBox="1"/>
          <p:nvPr/>
        </p:nvSpPr>
        <p:spPr>
          <a:xfrm>
            <a:off x="457750" y="1021000"/>
            <a:ext cx="8063400" cy="301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Arial"/>
                <a:ea typeface="Arial"/>
                <a:cs typeface="Arial"/>
                <a:sym typeface="Arial"/>
              </a:rPr>
              <a:t>In this session we will explore the following questions: </a:t>
            </a:r>
            <a:endParaRPr b="1" i="0" sz="1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Why is it </a:t>
            </a:r>
            <a:r>
              <a:rPr b="1" i="0" lang="en-GB" sz="1400" u="none" cap="none" strike="noStrike">
                <a:solidFill>
                  <a:schemeClr val="dk1"/>
                </a:solidFill>
                <a:latin typeface="Arial"/>
                <a:ea typeface="Arial"/>
                <a:cs typeface="Arial"/>
                <a:sym typeface="Arial"/>
              </a:rPr>
              <a:t>important</a:t>
            </a:r>
            <a:r>
              <a:rPr b="0" i="0" lang="en-GB" sz="1400" u="none" cap="none" strike="noStrike">
                <a:solidFill>
                  <a:schemeClr val="dk1"/>
                </a:solidFill>
                <a:latin typeface="Arial"/>
                <a:ea typeface="Arial"/>
                <a:cs typeface="Arial"/>
                <a:sym typeface="Arial"/>
              </a:rPr>
              <a:t> to know your </a:t>
            </a:r>
            <a:r>
              <a:rPr b="1" i="0" lang="en-GB" sz="1400" u="none" cap="none" strike="noStrike">
                <a:solidFill>
                  <a:schemeClr val="dk1"/>
                </a:solidFill>
                <a:latin typeface="Arial"/>
                <a:ea typeface="Arial"/>
                <a:cs typeface="Arial"/>
                <a:sym typeface="Arial"/>
              </a:rPr>
              <a:t>civic and democratic rights</a:t>
            </a:r>
            <a:r>
              <a:rPr b="0" i="0" lang="en-GB"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is the </a:t>
            </a:r>
            <a:r>
              <a:rPr b="1" i="0" lang="en-GB" sz="1400" u="none" cap="none" strike="noStrike">
                <a:solidFill>
                  <a:schemeClr val="dk1"/>
                </a:solidFill>
                <a:latin typeface="Arial"/>
                <a:ea typeface="Arial"/>
                <a:cs typeface="Arial"/>
                <a:sym typeface="Arial"/>
              </a:rPr>
              <a:t>difference</a:t>
            </a:r>
            <a:r>
              <a:rPr b="0" i="0" lang="en-GB" sz="1400" u="none" cap="none" strike="noStrike">
                <a:solidFill>
                  <a:schemeClr val="dk1"/>
                </a:solidFill>
                <a:latin typeface="Arial"/>
                <a:ea typeface="Arial"/>
                <a:cs typeface="Arial"/>
                <a:sym typeface="Arial"/>
              </a:rPr>
              <a:t> between </a:t>
            </a:r>
            <a:r>
              <a:rPr b="1" i="0" lang="en-GB" sz="1400" u="none" cap="none" strike="noStrike">
                <a:solidFill>
                  <a:schemeClr val="dk1"/>
                </a:solidFill>
                <a:latin typeface="Arial"/>
                <a:ea typeface="Arial"/>
                <a:cs typeface="Arial"/>
                <a:sym typeface="Arial"/>
              </a:rPr>
              <a:t>civic and</a:t>
            </a:r>
            <a:r>
              <a:rPr b="0" i="0" lang="en-GB" sz="1400" u="none" cap="none" strike="noStrike">
                <a:solidFill>
                  <a:schemeClr val="dk1"/>
                </a:solidFill>
                <a:latin typeface="Arial"/>
                <a:ea typeface="Arial"/>
                <a:cs typeface="Arial"/>
                <a:sym typeface="Arial"/>
              </a:rPr>
              <a:t> </a:t>
            </a:r>
            <a:r>
              <a:rPr b="1" i="0" lang="en-GB" sz="1400" u="none" cap="none" strike="noStrike">
                <a:solidFill>
                  <a:schemeClr val="dk1"/>
                </a:solidFill>
                <a:latin typeface="Arial"/>
                <a:ea typeface="Arial"/>
                <a:cs typeface="Arial"/>
                <a:sym typeface="Arial"/>
              </a:rPr>
              <a:t>democratic rights </a:t>
            </a:r>
            <a:r>
              <a:rPr b="0" i="0" lang="en-GB" sz="1400" u="none" cap="none" strike="noStrike">
                <a:solidFill>
                  <a:schemeClr val="dk1"/>
                </a:solidFill>
                <a:latin typeface="Arial"/>
                <a:ea typeface="Arial"/>
                <a:cs typeface="Arial"/>
                <a:sym typeface="Arial"/>
              </a:rPr>
              <a:t>and how can you exercise those rights?</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can you have your voice heard in the </a:t>
            </a:r>
            <a:r>
              <a:rPr b="1" i="0" lang="en-GB" sz="1400" u="none" cap="none" strike="noStrike">
                <a:solidFill>
                  <a:schemeClr val="dk1"/>
                </a:solidFill>
                <a:latin typeface="Arial"/>
                <a:ea typeface="Arial"/>
                <a:cs typeface="Arial"/>
                <a:sym typeface="Arial"/>
              </a:rPr>
              <a:t>voting system (if eligible)</a:t>
            </a:r>
            <a:r>
              <a:rPr b="0" i="0" lang="en-GB"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can you continue to have your voice </a:t>
            </a:r>
            <a:r>
              <a:rPr b="1" i="0" lang="en-GB" sz="1400" u="none" cap="none" strike="noStrike">
                <a:solidFill>
                  <a:schemeClr val="dk1"/>
                </a:solidFill>
                <a:latin typeface="Arial"/>
                <a:ea typeface="Arial"/>
                <a:cs typeface="Arial"/>
                <a:sym typeface="Arial"/>
              </a:rPr>
              <a:t>heard by your representatives</a:t>
            </a:r>
            <a:r>
              <a:rPr b="0" i="0" lang="en-GB" sz="1400" u="none" cap="none" strike="noStrike">
                <a:solidFill>
                  <a:schemeClr val="dk1"/>
                </a:solidFill>
                <a:latin typeface="Arial"/>
                <a:ea typeface="Arial"/>
                <a:cs typeface="Arial"/>
                <a:sym typeface="Arial"/>
              </a:rPr>
              <a:t> beyond an election?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g2f59067baf7_0_0"/>
          <p:cNvSpPr/>
          <p:nvPr/>
        </p:nvSpPr>
        <p:spPr>
          <a:xfrm>
            <a:off x="898450" y="723038"/>
            <a:ext cx="7327500" cy="448800"/>
          </a:xfrm>
          <a:prstGeom prst="roundRect">
            <a:avLst>
              <a:gd fmla="val 16667" name="adj"/>
            </a:avLst>
          </a:prstGeom>
          <a:solidFill>
            <a:srgbClr val="FB8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Why is it important to know your civic and democratic rights?</a:t>
            </a:r>
            <a:endParaRPr b="0" i="0" sz="1400" u="none" cap="none" strike="noStrike">
              <a:solidFill>
                <a:schemeClr val="dk1"/>
              </a:solidFill>
              <a:latin typeface="Montserrat"/>
              <a:ea typeface="Montserrat"/>
              <a:cs typeface="Montserrat"/>
              <a:sym typeface="Montserrat"/>
            </a:endParaRPr>
          </a:p>
        </p:txBody>
      </p:sp>
      <p:cxnSp>
        <p:nvCxnSpPr>
          <p:cNvPr id="79" name="Google Shape;79;g2f59067baf7_0_0"/>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pic>
        <p:nvPicPr>
          <p:cNvPr id="80" name="Google Shape;80;g2f59067baf7_0_0"/>
          <p:cNvPicPr preferRelativeResize="0"/>
          <p:nvPr/>
        </p:nvPicPr>
        <p:blipFill rotWithShape="1">
          <a:blip r:embed="rId3">
            <a:alphaModFix/>
          </a:blip>
          <a:srcRect b="0" l="0" r="0" t="0"/>
          <a:stretch/>
        </p:blipFill>
        <p:spPr>
          <a:xfrm>
            <a:off x="2661938" y="214125"/>
            <a:ext cx="3820125" cy="280150"/>
          </a:xfrm>
          <a:prstGeom prst="rect">
            <a:avLst/>
          </a:prstGeom>
          <a:noFill/>
          <a:ln>
            <a:noFill/>
          </a:ln>
        </p:spPr>
      </p:pic>
      <p:pic>
        <p:nvPicPr>
          <p:cNvPr id="81" name="Google Shape;81;g2f59067baf7_0_0"/>
          <p:cNvPicPr preferRelativeResize="0"/>
          <p:nvPr/>
        </p:nvPicPr>
        <p:blipFill>
          <a:blip r:embed="rId4">
            <a:alphaModFix/>
          </a:blip>
          <a:stretch>
            <a:fillRect/>
          </a:stretch>
        </p:blipFill>
        <p:spPr>
          <a:xfrm>
            <a:off x="1071525" y="1216500"/>
            <a:ext cx="6981352" cy="3926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g2ee9de79a9a_0_0"/>
          <p:cNvSpPr/>
          <p:nvPr/>
        </p:nvSpPr>
        <p:spPr>
          <a:xfrm>
            <a:off x="2383850" y="2029525"/>
            <a:ext cx="4149000" cy="825900"/>
          </a:xfrm>
          <a:prstGeom prst="roundRect">
            <a:avLst>
              <a:gd fmla="val 16667" name="adj"/>
            </a:avLst>
          </a:prstGeom>
          <a:solidFill>
            <a:srgbClr val="9A71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2000" u="none" cap="none" strike="noStrike">
                <a:solidFill>
                  <a:schemeClr val="dk1"/>
                </a:solidFill>
                <a:latin typeface="Arial"/>
                <a:ea typeface="Arial"/>
                <a:cs typeface="Arial"/>
                <a:sym typeface="Arial"/>
              </a:rPr>
              <a:t>Why participate in democracy and civic life?</a:t>
            </a:r>
            <a:endParaRPr b="0" i="0" sz="1400" u="none" cap="none" strike="noStrike">
              <a:solidFill>
                <a:schemeClr val="dk1"/>
              </a:solidFill>
              <a:latin typeface="Montserrat"/>
              <a:ea typeface="Montserrat"/>
              <a:cs typeface="Montserrat"/>
              <a:sym typeface="Montserrat"/>
            </a:endParaRPr>
          </a:p>
        </p:txBody>
      </p:sp>
      <p:pic>
        <p:nvPicPr>
          <p:cNvPr id="87" name="Google Shape;87;g2ee9de79a9a_0_0"/>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88" name="Google Shape;88;g2ee9de79a9a_0_0"/>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89" name="Google Shape;89;g2ee9de79a9a_0_0"/>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90" name="Google Shape;90;g2ee9de79a9a_0_0"/>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91" name="Google Shape;91;g2ee9de79a9a_0_0"/>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92" name="Google Shape;92;g2ee9de79a9a_0_0"/>
          <p:cNvSpPr txBox="1"/>
          <p:nvPr/>
        </p:nvSpPr>
        <p:spPr>
          <a:xfrm>
            <a:off x="6823900" y="779950"/>
            <a:ext cx="19881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build stronger communities </a:t>
            </a:r>
            <a:endParaRPr b="0" i="0" sz="1800" u="none" cap="none" strike="noStrike">
              <a:solidFill>
                <a:schemeClr val="dk1"/>
              </a:solidFill>
              <a:latin typeface="Arial"/>
              <a:ea typeface="Arial"/>
              <a:cs typeface="Arial"/>
              <a:sym typeface="Arial"/>
            </a:endParaRPr>
          </a:p>
        </p:txBody>
      </p:sp>
      <p:sp>
        <p:nvSpPr>
          <p:cNvPr id="93" name="Google Shape;93;g2ee9de79a9a_0_0"/>
          <p:cNvSpPr txBox="1"/>
          <p:nvPr/>
        </p:nvSpPr>
        <p:spPr>
          <a:xfrm>
            <a:off x="3616900" y="1008550"/>
            <a:ext cx="35928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GB" sz="1800" u="none" cap="none" strike="noStrike">
                <a:solidFill>
                  <a:schemeClr val="dk1"/>
                </a:solidFill>
                <a:latin typeface="Arial"/>
                <a:ea typeface="Arial"/>
                <a:cs typeface="Arial"/>
                <a:sym typeface="Arial"/>
              </a:rPr>
              <a:t>To engage with your representatives </a:t>
            </a:r>
            <a:endParaRPr b="0" i="0" sz="1800" u="none" cap="none" strike="noStrike">
              <a:solidFill>
                <a:schemeClr val="dk1"/>
              </a:solidFill>
              <a:latin typeface="Arial"/>
              <a:ea typeface="Arial"/>
              <a:cs typeface="Arial"/>
              <a:sym typeface="Arial"/>
            </a:endParaRPr>
          </a:p>
        </p:txBody>
      </p:sp>
      <p:sp>
        <p:nvSpPr>
          <p:cNvPr id="94" name="Google Shape;94;g2ee9de79a9a_0_0"/>
          <p:cNvSpPr txBox="1"/>
          <p:nvPr/>
        </p:nvSpPr>
        <p:spPr>
          <a:xfrm>
            <a:off x="198250" y="786450"/>
            <a:ext cx="19881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have a voice </a:t>
            </a:r>
            <a:endParaRPr b="0" i="0" sz="1800" u="none" cap="none" strike="noStrike">
              <a:solidFill>
                <a:schemeClr val="dk1"/>
              </a:solidFill>
              <a:latin typeface="Arial"/>
              <a:ea typeface="Arial"/>
              <a:cs typeface="Arial"/>
              <a:sym typeface="Arial"/>
            </a:endParaRPr>
          </a:p>
        </p:txBody>
      </p:sp>
      <p:sp>
        <p:nvSpPr>
          <p:cNvPr id="95" name="Google Shape;95;g2ee9de79a9a_0_0"/>
          <p:cNvSpPr txBox="1"/>
          <p:nvPr/>
        </p:nvSpPr>
        <p:spPr>
          <a:xfrm>
            <a:off x="117277" y="2489850"/>
            <a:ext cx="22647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gain knowledge and skills</a:t>
            </a:r>
            <a:endParaRPr b="0" i="0" sz="1800" u="none" cap="none" strike="noStrike">
              <a:solidFill>
                <a:schemeClr val="dk1"/>
              </a:solidFill>
              <a:latin typeface="Arial"/>
              <a:ea typeface="Arial"/>
              <a:cs typeface="Arial"/>
              <a:sym typeface="Arial"/>
            </a:endParaRPr>
          </a:p>
        </p:txBody>
      </p:sp>
      <p:sp>
        <p:nvSpPr>
          <p:cNvPr id="96" name="Google Shape;96;g2ee9de79a9a_0_0"/>
          <p:cNvSpPr txBox="1"/>
          <p:nvPr/>
        </p:nvSpPr>
        <p:spPr>
          <a:xfrm>
            <a:off x="3174463" y="3084250"/>
            <a:ext cx="30558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make a difference on issues they care about </a:t>
            </a:r>
            <a:endParaRPr b="0" i="0" sz="1800" u="none" cap="none" strike="noStrike">
              <a:solidFill>
                <a:schemeClr val="dk1"/>
              </a:solidFill>
              <a:latin typeface="Arial"/>
              <a:ea typeface="Arial"/>
              <a:cs typeface="Arial"/>
              <a:sym typeface="Arial"/>
            </a:endParaRPr>
          </a:p>
        </p:txBody>
      </p:sp>
      <p:sp>
        <p:nvSpPr>
          <p:cNvPr id="97" name="Google Shape;97;g2ee9de79a9a_0_0"/>
          <p:cNvSpPr txBox="1"/>
          <p:nvPr/>
        </p:nvSpPr>
        <p:spPr>
          <a:xfrm>
            <a:off x="6534725" y="2412713"/>
            <a:ext cx="2696700" cy="6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To support equality and justice </a:t>
            </a:r>
            <a:endParaRPr b="0" i="0" sz="1800" u="none" cap="none" strike="noStrike">
              <a:solidFill>
                <a:schemeClr val="dk1"/>
              </a:solidFill>
              <a:latin typeface="Arial"/>
              <a:ea typeface="Arial"/>
              <a:cs typeface="Arial"/>
              <a:sym typeface="Arial"/>
            </a:endParaRPr>
          </a:p>
        </p:txBody>
      </p:sp>
      <p:pic>
        <p:nvPicPr>
          <p:cNvPr id="98" name="Google Shape;98;g2ee9de79a9a_0_0"/>
          <p:cNvPicPr preferRelativeResize="0"/>
          <p:nvPr/>
        </p:nvPicPr>
        <p:blipFill rotWithShape="1">
          <a:blip r:embed="rId6">
            <a:alphaModFix/>
          </a:blip>
          <a:srcRect b="0" l="0" r="0" t="0"/>
          <a:stretch/>
        </p:blipFill>
        <p:spPr>
          <a:xfrm>
            <a:off x="386912" y="850788"/>
            <a:ext cx="1725450" cy="1725450"/>
          </a:xfrm>
          <a:prstGeom prst="rect">
            <a:avLst/>
          </a:prstGeom>
          <a:noFill/>
          <a:ln>
            <a:noFill/>
          </a:ln>
        </p:spPr>
      </p:pic>
      <p:pic>
        <p:nvPicPr>
          <p:cNvPr id="99" name="Google Shape;99;g2ee9de79a9a_0_0"/>
          <p:cNvPicPr preferRelativeResize="0"/>
          <p:nvPr/>
        </p:nvPicPr>
        <p:blipFill rotWithShape="1">
          <a:blip r:embed="rId7">
            <a:alphaModFix/>
          </a:blip>
          <a:srcRect b="0" l="0" r="0" t="0"/>
          <a:stretch/>
        </p:blipFill>
        <p:spPr>
          <a:xfrm>
            <a:off x="2520150" y="877163"/>
            <a:ext cx="1725450" cy="1725450"/>
          </a:xfrm>
          <a:prstGeom prst="rect">
            <a:avLst/>
          </a:prstGeom>
          <a:noFill/>
          <a:ln>
            <a:noFill/>
          </a:ln>
        </p:spPr>
      </p:pic>
      <p:pic>
        <p:nvPicPr>
          <p:cNvPr id="100" name="Google Shape;100;g2ee9de79a9a_0_0"/>
          <p:cNvPicPr preferRelativeResize="0"/>
          <p:nvPr/>
        </p:nvPicPr>
        <p:blipFill rotWithShape="1">
          <a:blip r:embed="rId8">
            <a:alphaModFix/>
          </a:blip>
          <a:srcRect b="0" l="0" r="0" t="0"/>
          <a:stretch/>
        </p:blipFill>
        <p:spPr>
          <a:xfrm>
            <a:off x="7274325" y="2979474"/>
            <a:ext cx="1217475" cy="1217475"/>
          </a:xfrm>
          <a:prstGeom prst="rect">
            <a:avLst/>
          </a:prstGeom>
          <a:noFill/>
          <a:ln>
            <a:noFill/>
          </a:ln>
        </p:spPr>
      </p:pic>
      <p:pic>
        <p:nvPicPr>
          <p:cNvPr id="101" name="Google Shape;101;g2ee9de79a9a_0_0"/>
          <p:cNvPicPr preferRelativeResize="0"/>
          <p:nvPr/>
        </p:nvPicPr>
        <p:blipFill rotWithShape="1">
          <a:blip r:embed="rId9">
            <a:alphaModFix/>
          </a:blip>
          <a:srcRect b="0" l="0" r="0" t="0"/>
          <a:stretch/>
        </p:blipFill>
        <p:spPr>
          <a:xfrm>
            <a:off x="2661950" y="2985498"/>
            <a:ext cx="1217475" cy="1217475"/>
          </a:xfrm>
          <a:prstGeom prst="rect">
            <a:avLst/>
          </a:prstGeom>
          <a:noFill/>
          <a:ln>
            <a:noFill/>
          </a:ln>
        </p:spPr>
      </p:pic>
      <p:pic>
        <p:nvPicPr>
          <p:cNvPr id="102" name="Google Shape;102;g2ee9de79a9a_0_0"/>
          <p:cNvPicPr preferRelativeResize="0"/>
          <p:nvPr/>
        </p:nvPicPr>
        <p:blipFill rotWithShape="1">
          <a:blip r:embed="rId10">
            <a:alphaModFix/>
          </a:blip>
          <a:srcRect b="0" l="0" r="0" t="0"/>
          <a:stretch/>
        </p:blipFill>
        <p:spPr>
          <a:xfrm>
            <a:off x="0" y="2029525"/>
            <a:ext cx="1988100" cy="1988100"/>
          </a:xfrm>
          <a:prstGeom prst="rect">
            <a:avLst/>
          </a:prstGeom>
          <a:noFill/>
          <a:ln>
            <a:noFill/>
          </a:ln>
        </p:spPr>
      </p:pic>
      <p:pic>
        <p:nvPicPr>
          <p:cNvPr id="103" name="Google Shape;103;g2ee9de79a9a_0_0"/>
          <p:cNvPicPr preferRelativeResize="0"/>
          <p:nvPr/>
        </p:nvPicPr>
        <p:blipFill rotWithShape="1">
          <a:blip r:embed="rId11">
            <a:alphaModFix/>
          </a:blip>
          <a:srcRect b="0" l="0" r="0" t="0"/>
          <a:stretch/>
        </p:blipFill>
        <p:spPr>
          <a:xfrm>
            <a:off x="7100600" y="1262490"/>
            <a:ext cx="1434700" cy="143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g2ee75b72231_1_56"/>
          <p:cNvSpPr/>
          <p:nvPr/>
        </p:nvSpPr>
        <p:spPr>
          <a:xfrm>
            <a:off x="580350" y="840100"/>
            <a:ext cx="7993200" cy="676800"/>
          </a:xfrm>
          <a:prstGeom prst="roundRect">
            <a:avLst>
              <a:gd fmla="val 16667" name="adj"/>
            </a:avLst>
          </a:prstGeom>
          <a:solidFill>
            <a:srgbClr val="6A040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F2F0EF"/>
                </a:solidFill>
                <a:latin typeface="Arial"/>
                <a:ea typeface="Arial"/>
                <a:cs typeface="Arial"/>
                <a:sym typeface="Arial"/>
              </a:rPr>
              <a:t>What is the difference between civic and democratic rights and </a:t>
            </a:r>
            <a:endParaRPr b="0" i="0" sz="1900" u="none" cap="none" strike="noStrike">
              <a:solidFill>
                <a:srgbClr val="F2F0E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F2F0EF"/>
                </a:solidFill>
                <a:latin typeface="Arial"/>
                <a:ea typeface="Arial"/>
                <a:cs typeface="Arial"/>
                <a:sym typeface="Arial"/>
              </a:rPr>
              <a:t>how can you exercise these rights?</a:t>
            </a:r>
            <a:endParaRPr b="0" i="0" sz="1300" u="none" cap="none" strike="noStrike">
              <a:solidFill>
                <a:srgbClr val="F2F0EF"/>
              </a:solidFill>
              <a:latin typeface="Montserrat"/>
              <a:ea typeface="Montserrat"/>
              <a:cs typeface="Montserrat"/>
              <a:sym typeface="Montserrat"/>
            </a:endParaRPr>
          </a:p>
        </p:txBody>
      </p:sp>
      <p:pic>
        <p:nvPicPr>
          <p:cNvPr id="109" name="Google Shape;109;g2ee75b72231_1_56"/>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10" name="Google Shape;110;g2ee75b72231_1_56"/>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11" name="Google Shape;111;g2ee75b72231_1_56"/>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12" name="Google Shape;112;g2ee75b72231_1_56"/>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13" name="Google Shape;113;g2ee75b72231_1_56"/>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114" name="Google Shape;114;g2ee75b72231_1_56"/>
          <p:cNvSpPr/>
          <p:nvPr/>
        </p:nvSpPr>
        <p:spPr>
          <a:xfrm>
            <a:off x="4415840" y="1587953"/>
            <a:ext cx="4160100" cy="2601600"/>
          </a:xfrm>
          <a:prstGeom prst="roundRect">
            <a:avLst>
              <a:gd fmla="val 9161" name="adj"/>
            </a:avLst>
          </a:prstGeom>
          <a:solidFill>
            <a:srgbClr val="FFB703"/>
          </a:solidFill>
          <a:ln cap="flat" cmpd="sng" w="19050">
            <a:solidFill>
              <a:srgbClr val="FFB70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Democratic Rights </a:t>
            </a:r>
            <a:r>
              <a:rPr b="0" i="0" lang="en-GB" sz="1600" u="none" cap="none" strike="noStrike">
                <a:solidFill>
                  <a:schemeClr val="dk1"/>
                </a:solidFill>
                <a:latin typeface="Arial"/>
                <a:ea typeface="Arial"/>
                <a:cs typeface="Arial"/>
                <a:sym typeface="Arial"/>
              </a:rPr>
              <a:t>include: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200" u="none" cap="none" strike="noStrike">
                <a:solidFill>
                  <a:schemeClr val="dk1"/>
                </a:solidFill>
                <a:latin typeface="Arial"/>
                <a:ea typeface="Arial"/>
                <a:cs typeface="Arial"/>
                <a:sym typeface="Arial"/>
              </a:rPr>
              <a:t>Registering to vote, if eligible</a:t>
            </a:r>
            <a:endParaRPr b="0" i="0" sz="12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200" u="none" cap="none" strike="noStrike">
                <a:solidFill>
                  <a:schemeClr val="dk1"/>
                </a:solidFill>
                <a:latin typeface="Arial"/>
                <a:ea typeface="Arial"/>
                <a:cs typeface="Arial"/>
                <a:sym typeface="Arial"/>
              </a:rPr>
              <a:t>Voting in elections, such as local/ borough council, Mayor of London and London Assembly, general/ parliamentary elections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200" u="none" cap="none" strike="noStrike">
                <a:solidFill>
                  <a:schemeClr val="dk1"/>
                </a:solidFill>
                <a:latin typeface="Arial"/>
                <a:ea typeface="Arial"/>
                <a:cs typeface="Arial"/>
                <a:sym typeface="Arial"/>
              </a:rPr>
              <a:t>Taking part in citizens’ assemblies, or other forms of deliberative or participatory democracy</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200" u="none" cap="none" strike="noStrike">
                <a:solidFill>
                  <a:schemeClr val="dk1"/>
                </a:solidFill>
                <a:latin typeface="Arial"/>
                <a:ea typeface="Arial"/>
                <a:cs typeface="Arial"/>
                <a:sym typeface="Arial"/>
              </a:rPr>
              <a:t>Standing for elected office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5" name="Google Shape;115;g2ee75b72231_1_56"/>
          <p:cNvSpPr/>
          <p:nvPr/>
        </p:nvSpPr>
        <p:spPr>
          <a:xfrm>
            <a:off x="578532" y="1591977"/>
            <a:ext cx="3656700" cy="2601600"/>
          </a:xfrm>
          <a:prstGeom prst="roundRect">
            <a:avLst>
              <a:gd fmla="val 9609" name="adj"/>
            </a:avLst>
          </a:prstGeom>
          <a:solidFill>
            <a:srgbClr val="FB8500"/>
          </a:solidFill>
          <a:ln cap="flat" cmpd="sng" w="19050">
            <a:solidFill>
              <a:srgbClr val="FB85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Civic Rights</a:t>
            </a:r>
            <a:r>
              <a:rPr b="0" i="0" lang="en-GB" sz="1600" u="none" cap="none" strike="noStrike">
                <a:solidFill>
                  <a:schemeClr val="dk1"/>
                </a:solidFill>
                <a:latin typeface="Arial"/>
                <a:ea typeface="Arial"/>
                <a:cs typeface="Arial"/>
                <a:sym typeface="Arial"/>
              </a:rPr>
              <a:t> include: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The ability to start or sign petitions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Taking part in peaceful, legal protest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Being involved in community organising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Volunteering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g2ee75b72231_1_68"/>
          <p:cNvSpPr/>
          <p:nvPr/>
        </p:nvSpPr>
        <p:spPr>
          <a:xfrm>
            <a:off x="457750" y="968800"/>
            <a:ext cx="8208900" cy="325800"/>
          </a:xfrm>
          <a:prstGeom prst="roundRect">
            <a:avLst>
              <a:gd fmla="val 16667" name="adj"/>
            </a:avLst>
          </a:prstGeom>
          <a:solidFill>
            <a:srgbClr val="FB8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Civic rights: </a:t>
            </a:r>
            <a:endParaRPr b="0" i="0" sz="1400" u="none" cap="none" strike="noStrike">
              <a:solidFill>
                <a:srgbClr val="FFFFFF"/>
              </a:solidFill>
              <a:latin typeface="Montserrat"/>
              <a:ea typeface="Montserrat"/>
              <a:cs typeface="Montserrat"/>
              <a:sym typeface="Montserrat"/>
            </a:endParaRPr>
          </a:p>
        </p:txBody>
      </p:sp>
      <p:pic>
        <p:nvPicPr>
          <p:cNvPr id="121" name="Google Shape;121;g2ee75b72231_1_68"/>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22" name="Google Shape;122;g2ee75b72231_1_68"/>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23" name="Google Shape;123;g2ee75b72231_1_68"/>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24" name="Google Shape;124;g2ee75b72231_1_68"/>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25" name="Google Shape;125;g2ee75b72231_1_68"/>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126" name="Google Shape;126;g2ee75b72231_1_68"/>
          <p:cNvSpPr/>
          <p:nvPr/>
        </p:nvSpPr>
        <p:spPr>
          <a:xfrm>
            <a:off x="461205" y="1538700"/>
            <a:ext cx="2643000" cy="23922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Start or sign petitions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Official petitions appear on </a:t>
            </a:r>
            <a:r>
              <a:rPr b="1" i="0" lang="en-GB" sz="1400" u="sng" cap="none" strike="noStrike">
                <a:solidFill>
                  <a:schemeClr val="accent5"/>
                </a:solidFill>
                <a:latin typeface="Arial"/>
                <a:ea typeface="Arial"/>
                <a:cs typeface="Arial"/>
                <a:sym typeface="Arial"/>
                <a:hlinkClick r:id="rId6">
                  <a:extLst>
                    <a:ext uri="{A12FA001-AC4F-418D-AE19-62706E023703}">
                      <ahyp:hlinkClr val="tx"/>
                    </a:ext>
                  </a:extLst>
                </a:hlinkClick>
              </a:rPr>
              <a:t>https://petition.parliament.uk/</a:t>
            </a:r>
            <a:r>
              <a:rPr b="0" i="0" lang="en-GB" sz="1400" u="none" cap="none" strike="noStrike">
                <a:solidFill>
                  <a:schemeClr val="dk1"/>
                </a:solidFill>
                <a:latin typeface="Arial"/>
                <a:ea typeface="Arial"/>
                <a:cs typeface="Arial"/>
                <a:sym typeface="Arial"/>
              </a:rPr>
              <a:t>. If a petition reaches 10,000 signatures, the government will respond.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7" name="Google Shape;127;g2ee75b72231_1_68"/>
          <p:cNvSpPr/>
          <p:nvPr/>
        </p:nvSpPr>
        <p:spPr>
          <a:xfrm>
            <a:off x="3284275" y="1540350"/>
            <a:ext cx="2650200" cy="23922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Take part in peaceful, legal protest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Everyone has the right to protest in a peaceful and legal way. If you’re planning a protest, you may need to notify the police in advance.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8" name="Google Shape;128;g2ee75b72231_1_68"/>
          <p:cNvSpPr/>
          <p:nvPr/>
        </p:nvSpPr>
        <p:spPr>
          <a:xfrm>
            <a:off x="6138675" y="1538700"/>
            <a:ext cx="2527800" cy="24003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Community organising and volunteering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Community organising brings local people together to create the change they want to see. Volunteering helps you upskill, meet new people, and make a difference.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g2ee75b72231_1_81"/>
          <p:cNvSpPr/>
          <p:nvPr/>
        </p:nvSpPr>
        <p:spPr>
          <a:xfrm>
            <a:off x="457750" y="968800"/>
            <a:ext cx="8208900" cy="325800"/>
          </a:xfrm>
          <a:prstGeom prst="roundRect">
            <a:avLst>
              <a:gd fmla="val 16667" name="adj"/>
            </a:avLst>
          </a:prstGeom>
          <a:solidFill>
            <a:srgbClr val="FFB70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Democratic rights: </a:t>
            </a:r>
            <a:endParaRPr b="0" i="0" sz="1400" u="none" cap="none" strike="noStrike">
              <a:solidFill>
                <a:srgbClr val="FFFFFF"/>
              </a:solidFill>
              <a:latin typeface="Montserrat"/>
              <a:ea typeface="Montserrat"/>
              <a:cs typeface="Montserrat"/>
              <a:sym typeface="Montserrat"/>
            </a:endParaRPr>
          </a:p>
        </p:txBody>
      </p:sp>
      <p:pic>
        <p:nvPicPr>
          <p:cNvPr id="134" name="Google Shape;134;g2ee75b72231_1_81"/>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35" name="Google Shape;135;g2ee75b72231_1_81"/>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36" name="Google Shape;136;g2ee75b72231_1_81"/>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37" name="Google Shape;137;g2ee75b72231_1_81"/>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38" name="Google Shape;138;g2ee75b72231_1_81"/>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139" name="Google Shape;139;g2ee75b72231_1_81"/>
          <p:cNvSpPr/>
          <p:nvPr/>
        </p:nvSpPr>
        <p:spPr>
          <a:xfrm>
            <a:off x="509500" y="1406625"/>
            <a:ext cx="2570700" cy="28116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Register to vote and vote, if eligible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If you are eligible to vote, you can </a:t>
            </a:r>
            <a:r>
              <a:rPr b="1" i="0" lang="en-GB" sz="1400" u="none" cap="none" strike="noStrike">
                <a:solidFill>
                  <a:schemeClr val="dk1"/>
                </a:solidFill>
                <a:latin typeface="Arial"/>
                <a:ea typeface="Arial"/>
                <a:cs typeface="Arial"/>
                <a:sym typeface="Arial"/>
              </a:rPr>
              <a:t>register at 16</a:t>
            </a:r>
            <a:r>
              <a:rPr b="0" i="0" lang="en-GB" sz="1400" u="none" cap="none" strike="noStrike">
                <a:solidFill>
                  <a:schemeClr val="dk1"/>
                </a:solidFill>
                <a:latin typeface="Arial"/>
                <a:ea typeface="Arial"/>
                <a:cs typeface="Arial"/>
                <a:sym typeface="Arial"/>
              </a:rPr>
              <a:t>, and </a:t>
            </a:r>
            <a:r>
              <a:rPr b="1" i="0" lang="en-GB" sz="1400" u="none" cap="none" strike="noStrike">
                <a:solidFill>
                  <a:schemeClr val="dk1"/>
                </a:solidFill>
                <a:latin typeface="Arial"/>
                <a:ea typeface="Arial"/>
                <a:cs typeface="Arial"/>
                <a:sym typeface="Arial"/>
              </a:rPr>
              <a:t>vote at</a:t>
            </a:r>
            <a:r>
              <a:rPr b="0" i="0" lang="en-GB" sz="1400" u="none" cap="none" strike="noStrike">
                <a:solidFill>
                  <a:schemeClr val="dk1"/>
                </a:solidFill>
                <a:latin typeface="Arial"/>
                <a:ea typeface="Arial"/>
                <a:cs typeface="Arial"/>
                <a:sym typeface="Arial"/>
              </a:rPr>
              <a:t> </a:t>
            </a:r>
            <a:r>
              <a:rPr b="1" i="0" lang="en-GB" sz="1400" u="none" cap="none" strike="noStrike">
                <a:solidFill>
                  <a:schemeClr val="dk1"/>
                </a:solidFill>
                <a:latin typeface="Arial"/>
                <a:ea typeface="Arial"/>
                <a:cs typeface="Arial"/>
                <a:sym typeface="Arial"/>
              </a:rPr>
              <a:t>18</a:t>
            </a:r>
            <a:r>
              <a:rPr b="0" i="0" lang="en-GB" sz="1400" u="none" cap="none" strike="noStrike">
                <a:solidFill>
                  <a:schemeClr val="dk1"/>
                </a:solidFill>
                <a:latin typeface="Arial"/>
                <a:ea typeface="Arial"/>
                <a:cs typeface="Arial"/>
                <a:sym typeface="Arial"/>
              </a:rPr>
              <a:t>. Your vote will help choose the candidate(s) that will represent you.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0" name="Google Shape;140;g2ee75b72231_1_81"/>
          <p:cNvSpPr/>
          <p:nvPr/>
        </p:nvSpPr>
        <p:spPr>
          <a:xfrm>
            <a:off x="6033950" y="1406625"/>
            <a:ext cx="2650200" cy="28116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Take part in Citizens’ Assemblies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A Citizens' Assembly is a randomly selected group of people who learn about and discuss specific issues, then make recommendations on related actions. You do not necessarily need to be eligible to vote to take part.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1" name="Google Shape;141;g2ee75b72231_1_81"/>
          <p:cNvSpPr/>
          <p:nvPr/>
        </p:nvSpPr>
        <p:spPr>
          <a:xfrm>
            <a:off x="3302749" y="1406625"/>
            <a:ext cx="2527800" cy="2811600"/>
          </a:xfrm>
          <a:prstGeom prst="roundRect">
            <a:avLst>
              <a:gd fmla="val 16667" name="adj"/>
            </a:avLst>
          </a:prstGeom>
          <a:noFill/>
          <a:ln cap="flat" cmpd="sng" w="9525">
            <a:solidFill>
              <a:srgbClr val="02304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Stand for elected office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If eligible, at 18 you can also become a candidate for Mayor of London, London Assembly member, Member of Parliament (MP), local councillor.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e75b72231_1_94"/>
          <p:cNvSpPr/>
          <p:nvPr/>
        </p:nvSpPr>
        <p:spPr>
          <a:xfrm>
            <a:off x="2661943" y="801400"/>
            <a:ext cx="3486600" cy="676800"/>
          </a:xfrm>
          <a:prstGeom prst="roundRect">
            <a:avLst>
              <a:gd fmla="val 16667" name="adj"/>
            </a:avLst>
          </a:prstGeom>
          <a:solidFill>
            <a:srgbClr val="70429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2000" u="none" cap="none" strike="noStrike">
                <a:solidFill>
                  <a:schemeClr val="lt1"/>
                </a:solidFill>
                <a:latin typeface="Arial"/>
                <a:ea typeface="Arial"/>
                <a:cs typeface="Arial"/>
                <a:sym typeface="Arial"/>
              </a:rPr>
              <a:t>Who can you vote for?</a:t>
            </a:r>
            <a:endParaRPr b="1" i="0" sz="1400" u="none" cap="none" strike="noStrike">
              <a:solidFill>
                <a:schemeClr val="lt1"/>
              </a:solidFill>
              <a:latin typeface="Montserrat"/>
              <a:ea typeface="Montserrat"/>
              <a:cs typeface="Montserrat"/>
              <a:sym typeface="Montserrat"/>
            </a:endParaRPr>
          </a:p>
        </p:txBody>
      </p:sp>
      <p:pic>
        <p:nvPicPr>
          <p:cNvPr id="147" name="Google Shape;147;g2ee75b72231_1_94"/>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48" name="Google Shape;148;g2ee75b72231_1_94"/>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49" name="Google Shape;149;g2ee75b72231_1_94"/>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50" name="Google Shape;150;g2ee75b72231_1_94"/>
          <p:cNvCxnSpPr/>
          <p:nvPr/>
        </p:nvCxnSpPr>
        <p:spPr>
          <a:xfrm flipH="1" rot="10800000">
            <a:off x="300800" y="4118075"/>
            <a:ext cx="8208900" cy="23700"/>
          </a:xfrm>
          <a:prstGeom prst="straightConnector1">
            <a:avLst/>
          </a:prstGeom>
          <a:noFill/>
          <a:ln cap="flat" cmpd="sng" w="9525">
            <a:solidFill>
              <a:schemeClr val="dk2"/>
            </a:solidFill>
            <a:prstDash val="solid"/>
            <a:round/>
            <a:headEnd len="sm" w="sm" type="none"/>
            <a:tailEnd len="sm" w="sm" type="none"/>
          </a:ln>
        </p:spPr>
      </p:cxnSp>
      <p:pic>
        <p:nvPicPr>
          <p:cNvPr id="151" name="Google Shape;151;g2ee75b72231_1_94"/>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pic>
        <p:nvPicPr>
          <p:cNvPr id="152" name="Google Shape;152;g2ee75b72231_1_94"/>
          <p:cNvPicPr preferRelativeResize="0"/>
          <p:nvPr/>
        </p:nvPicPr>
        <p:blipFill rotWithShape="1">
          <a:blip r:embed="rId6">
            <a:alphaModFix/>
          </a:blip>
          <a:srcRect b="0" l="998" r="1009" t="0"/>
          <a:stretch/>
        </p:blipFill>
        <p:spPr>
          <a:xfrm>
            <a:off x="619988" y="1636075"/>
            <a:ext cx="7570500" cy="2347800"/>
          </a:xfrm>
          <a:prstGeom prst="roundRect">
            <a:avLst>
              <a:gd fmla="val 16667" name="adj"/>
            </a:avLst>
          </a:prstGeom>
          <a:noFill/>
          <a:ln cap="flat" cmpd="sng" w="19050">
            <a:solidFill>
              <a:srgbClr val="9A71B1"/>
            </a:solidFill>
            <a:prstDash val="solid"/>
            <a:round/>
            <a:headEnd len="sm" w="sm" type="none"/>
            <a:tailEnd len="sm" w="sm" type="none"/>
          </a:ln>
        </p:spPr>
      </p:pic>
      <p:sp>
        <p:nvSpPr>
          <p:cNvPr id="153" name="Google Shape;153;g2ee75b72231_1_94"/>
          <p:cNvSpPr txBox="1"/>
          <p:nvPr/>
        </p:nvSpPr>
        <p:spPr>
          <a:xfrm>
            <a:off x="620000" y="1636088"/>
            <a:ext cx="4261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4A3070"/>
                </a:solidFill>
                <a:latin typeface="Arial"/>
                <a:ea typeface="Arial"/>
                <a:cs typeface="Arial"/>
                <a:sym typeface="Arial"/>
              </a:rPr>
              <a:t>There are three types of election in London: </a:t>
            </a:r>
            <a:endParaRPr b="1" i="0" sz="900" u="none" cap="none" strike="noStrike">
              <a:solidFill>
                <a:srgbClr val="4A307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pic>
        <p:nvPicPr>
          <p:cNvPr id="158" name="Google Shape;158;g2ee75b72231_1_106"/>
          <p:cNvPicPr preferRelativeResize="0"/>
          <p:nvPr/>
        </p:nvPicPr>
        <p:blipFill rotWithShape="1">
          <a:blip r:embed="rId3">
            <a:alphaModFix/>
          </a:blip>
          <a:srcRect b="0" l="0" r="0" t="0"/>
          <a:stretch/>
        </p:blipFill>
        <p:spPr>
          <a:xfrm>
            <a:off x="7511000" y="4141775"/>
            <a:ext cx="1217475" cy="1217475"/>
          </a:xfrm>
          <a:prstGeom prst="rect">
            <a:avLst/>
          </a:prstGeom>
          <a:noFill/>
          <a:ln>
            <a:noFill/>
          </a:ln>
        </p:spPr>
      </p:pic>
      <p:pic>
        <p:nvPicPr>
          <p:cNvPr id="159" name="Google Shape;159;g2ee75b72231_1_106"/>
          <p:cNvPicPr preferRelativeResize="0"/>
          <p:nvPr/>
        </p:nvPicPr>
        <p:blipFill rotWithShape="1">
          <a:blip r:embed="rId4">
            <a:alphaModFix/>
          </a:blip>
          <a:srcRect b="0" l="0" r="0" t="0"/>
          <a:stretch/>
        </p:blipFill>
        <p:spPr>
          <a:xfrm>
            <a:off x="509500" y="4441988"/>
            <a:ext cx="1480269" cy="506676"/>
          </a:xfrm>
          <a:prstGeom prst="rect">
            <a:avLst/>
          </a:prstGeom>
          <a:noFill/>
          <a:ln>
            <a:noFill/>
          </a:ln>
        </p:spPr>
      </p:pic>
      <p:cxnSp>
        <p:nvCxnSpPr>
          <p:cNvPr id="160" name="Google Shape;160;g2ee75b72231_1_106"/>
          <p:cNvCxnSpPr/>
          <p:nvPr/>
        </p:nvCxnSpPr>
        <p:spPr>
          <a:xfrm flipH="1" rot="10800000">
            <a:off x="457750" y="699350"/>
            <a:ext cx="8208900" cy="23700"/>
          </a:xfrm>
          <a:prstGeom prst="straightConnector1">
            <a:avLst/>
          </a:prstGeom>
          <a:noFill/>
          <a:ln cap="flat" cmpd="sng" w="9525">
            <a:solidFill>
              <a:schemeClr val="dk2"/>
            </a:solidFill>
            <a:prstDash val="solid"/>
            <a:round/>
            <a:headEnd len="sm" w="sm" type="none"/>
            <a:tailEnd len="sm" w="sm" type="none"/>
          </a:ln>
        </p:spPr>
      </p:cxnSp>
      <p:cxnSp>
        <p:nvCxnSpPr>
          <p:cNvPr id="161" name="Google Shape;161;g2ee75b72231_1_106"/>
          <p:cNvCxnSpPr/>
          <p:nvPr/>
        </p:nvCxnSpPr>
        <p:spPr>
          <a:xfrm flipH="1" rot="10800000">
            <a:off x="312400" y="4333050"/>
            <a:ext cx="8208900" cy="23700"/>
          </a:xfrm>
          <a:prstGeom prst="straightConnector1">
            <a:avLst/>
          </a:prstGeom>
          <a:noFill/>
          <a:ln cap="flat" cmpd="sng" w="9525">
            <a:solidFill>
              <a:schemeClr val="dk2"/>
            </a:solidFill>
            <a:prstDash val="solid"/>
            <a:round/>
            <a:headEnd len="sm" w="sm" type="none"/>
            <a:tailEnd len="sm" w="sm" type="none"/>
          </a:ln>
        </p:spPr>
      </p:cxnSp>
      <p:pic>
        <p:nvPicPr>
          <p:cNvPr id="162" name="Google Shape;162;g2ee75b72231_1_106"/>
          <p:cNvPicPr preferRelativeResize="0"/>
          <p:nvPr/>
        </p:nvPicPr>
        <p:blipFill rotWithShape="1">
          <a:blip r:embed="rId5">
            <a:alphaModFix/>
          </a:blip>
          <a:srcRect b="0" l="0" r="0" t="0"/>
          <a:stretch/>
        </p:blipFill>
        <p:spPr>
          <a:xfrm>
            <a:off x="2661938" y="214125"/>
            <a:ext cx="3820125" cy="280150"/>
          </a:xfrm>
          <a:prstGeom prst="rect">
            <a:avLst/>
          </a:prstGeom>
          <a:noFill/>
          <a:ln>
            <a:noFill/>
          </a:ln>
        </p:spPr>
      </p:pic>
      <p:sp>
        <p:nvSpPr>
          <p:cNvPr id="163" name="Google Shape;163;g2ee75b72231_1_106"/>
          <p:cNvSpPr/>
          <p:nvPr/>
        </p:nvSpPr>
        <p:spPr>
          <a:xfrm>
            <a:off x="467563" y="691513"/>
            <a:ext cx="8208900" cy="431100"/>
          </a:xfrm>
          <a:prstGeom prst="roundRect">
            <a:avLst>
              <a:gd fmla="val 16667" name="adj"/>
            </a:avLst>
          </a:prstGeom>
          <a:solidFill>
            <a:srgbClr val="70429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Which </a:t>
            </a:r>
            <a:r>
              <a:rPr b="1" i="0" lang="en-GB" sz="2000" u="sng" cap="none" strike="noStrike">
                <a:solidFill>
                  <a:schemeClr val="lt1"/>
                </a:solidFill>
                <a:latin typeface="Arial"/>
                <a:ea typeface="Arial"/>
                <a:cs typeface="Arial"/>
                <a:sym typeface="Arial"/>
              </a:rPr>
              <a:t>London residents</a:t>
            </a:r>
            <a:r>
              <a:rPr b="0" i="0" lang="en-GB" sz="2000" u="none" cap="none" strike="noStrike">
                <a:solidFill>
                  <a:schemeClr val="lt1"/>
                </a:solidFill>
                <a:latin typeface="Arial"/>
                <a:ea typeface="Arial"/>
                <a:cs typeface="Arial"/>
                <a:sym typeface="Arial"/>
              </a:rPr>
              <a:t> are eligible to vote in these elections?</a:t>
            </a:r>
            <a:endParaRPr b="0" i="0" sz="1400" u="none" cap="none" strike="noStrike">
              <a:solidFill>
                <a:schemeClr val="lt1"/>
              </a:solidFill>
              <a:latin typeface="Montserrat"/>
              <a:ea typeface="Montserrat"/>
              <a:cs typeface="Montserrat"/>
              <a:sym typeface="Montserrat"/>
            </a:endParaRPr>
          </a:p>
        </p:txBody>
      </p:sp>
      <p:graphicFrame>
        <p:nvGraphicFramePr>
          <p:cNvPr id="164" name="Google Shape;164;g2ee75b72231_1_106"/>
          <p:cNvGraphicFramePr/>
          <p:nvPr/>
        </p:nvGraphicFramePr>
        <p:xfrm>
          <a:off x="696188" y="1181763"/>
          <a:ext cx="3000000" cy="3000000"/>
        </p:xfrm>
        <a:graphic>
          <a:graphicData uri="http://schemas.openxmlformats.org/drawingml/2006/table">
            <a:tbl>
              <a:tblPr>
                <a:noFill/>
                <a:tableStyleId>{027CFCA1-C571-4F4D-AE9C-B9A14C2A5436}</a:tableStyleId>
              </a:tblPr>
              <a:tblGrid>
                <a:gridCol w="3161575"/>
                <a:gridCol w="1563775"/>
                <a:gridCol w="1558325"/>
                <a:gridCol w="1362575"/>
              </a:tblGrid>
              <a:tr h="817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Mayor of London and London Assembly</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General / parliamentary </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Local / borough </a:t>
                      </a:r>
                      <a:endParaRPr b="1" sz="1400" u="none" cap="none" strike="noStrike"/>
                    </a:p>
                  </a:txBody>
                  <a:tcPr marT="91425" marB="91425" marR="91425" marL="91425"/>
                </a:tc>
              </a:tr>
              <a:tr h="3905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Must be at least </a:t>
                      </a:r>
                      <a:r>
                        <a:rPr b="1" lang="en-GB" sz="1400" u="none" cap="none" strike="noStrike"/>
                        <a:t>18 years</a:t>
                      </a:r>
                      <a:r>
                        <a:rPr lang="en-GB" sz="1400" u="none" cap="none" strike="noStrike"/>
                        <a:t> of age</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r>
              <a:tr h="4226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British</a:t>
                      </a:r>
                      <a:r>
                        <a:rPr lang="en-GB" sz="1400" u="none" cap="none" strike="noStrike"/>
                        <a:t> or </a:t>
                      </a:r>
                      <a:r>
                        <a:rPr b="1" lang="en-GB" sz="1400" u="none" cap="none" strike="noStrike"/>
                        <a:t>Irish</a:t>
                      </a:r>
                      <a:r>
                        <a:rPr lang="en-GB" sz="1400" u="none" cap="none" strike="noStrike"/>
                        <a:t> citizens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r>
              <a:tr h="4361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Qualifying </a:t>
                      </a:r>
                      <a:r>
                        <a:rPr b="1" lang="en-GB" sz="1400" u="none" cap="none" strike="noStrike"/>
                        <a:t>Commonwealth</a:t>
                      </a:r>
                      <a:r>
                        <a:rPr lang="en-GB" sz="1400" u="none" cap="none" strike="noStrike"/>
                        <a:t> citizens</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r>
              <a:tr h="438100">
                <a:tc>
                  <a:txBody>
                    <a:bodyPr/>
                    <a:lstStyle/>
                    <a:p>
                      <a:pPr indent="0" lvl="0" marL="0" marR="0" rtl="0" algn="l">
                        <a:lnSpc>
                          <a:spcPct val="100000"/>
                        </a:lnSpc>
                        <a:spcBef>
                          <a:spcPts val="0"/>
                        </a:spcBef>
                        <a:spcAft>
                          <a:spcPts val="0"/>
                        </a:spcAft>
                        <a:buClr>
                          <a:schemeClr val="dk1"/>
                        </a:buClr>
                        <a:buSzPts val="1100"/>
                        <a:buFont typeface="Arial"/>
                        <a:buNone/>
                      </a:pPr>
                      <a:r>
                        <a:rPr lang="en-GB" sz="1400" u="none" cap="none" strike="noStrike">
                          <a:solidFill>
                            <a:schemeClr val="dk1"/>
                          </a:solidFill>
                        </a:rPr>
                        <a:t>Qualifying </a:t>
                      </a:r>
                      <a:r>
                        <a:rPr b="1" lang="en-GB" sz="1400" u="none" cap="none" strike="noStrike">
                          <a:solidFill>
                            <a:schemeClr val="dk1"/>
                          </a:solidFill>
                        </a:rPr>
                        <a:t>EU</a:t>
                      </a:r>
                      <a:r>
                        <a:rPr lang="en-GB" sz="1400" u="none" cap="none" strike="noStrike">
                          <a:solidFill>
                            <a:schemeClr val="dk1"/>
                          </a:solidFill>
                        </a:rPr>
                        <a:t> citizens or EU citizens with retained rights</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a:t>
                      </a:r>
                      <a:endParaRPr sz="1400" u="none" cap="none" strike="noStrike"/>
                    </a:p>
                  </a:txBody>
                  <a:tcPr marT="91425" marB="91425" marR="91425" marL="91425"/>
                </a:tc>
              </a:tr>
            </a:tbl>
          </a:graphicData>
        </a:graphic>
      </p:graphicFrame>
      <p:sp>
        <p:nvSpPr>
          <p:cNvPr id="165" name="Google Shape;165;g2ee75b72231_1_106"/>
          <p:cNvSpPr/>
          <p:nvPr/>
        </p:nvSpPr>
        <p:spPr>
          <a:xfrm>
            <a:off x="312400" y="4122212"/>
            <a:ext cx="8208900" cy="280200"/>
          </a:xfrm>
          <a:prstGeom prst="roundRect">
            <a:avLst>
              <a:gd fmla="val 16667" name="adj"/>
            </a:avLst>
          </a:prstGeom>
          <a:solidFill>
            <a:srgbClr val="9A71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1500" u="none" cap="none" strike="noStrike">
                <a:solidFill>
                  <a:schemeClr val="lt1"/>
                </a:solidFill>
                <a:latin typeface="Arial"/>
                <a:ea typeface="Arial"/>
                <a:cs typeface="Arial"/>
                <a:sym typeface="Arial"/>
              </a:rPr>
              <a:t>For further information on eligibility, head to </a:t>
            </a:r>
            <a:r>
              <a:rPr b="1" i="0" lang="en-GB" sz="1500" u="sng" cap="none" strike="noStrike">
                <a:solidFill>
                  <a:schemeClr val="lt1"/>
                </a:solidFill>
                <a:latin typeface="Arial"/>
                <a:ea typeface="Arial"/>
                <a:cs typeface="Arial"/>
                <a:sym typeface="Arial"/>
                <a:hlinkClick r:id="rId6">
                  <a:extLst>
                    <a:ext uri="{A12FA001-AC4F-418D-AE19-62706E023703}">
                      <ahyp:hlinkClr val="tx"/>
                    </a:ext>
                  </a:extLst>
                </a:hlinkClick>
              </a:rPr>
              <a:t>electoralcommission.org.uk</a:t>
            </a:r>
            <a:endParaRPr b="1" i="0" sz="900" u="none" cap="none" strike="noStrik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73cb16182d30c8758329ee73065e0f6">
  <xsd:schema xmlns:xsd="http://www.w3.org/2001/XMLSchema" xmlns:xs="http://www.w3.org/2001/XMLSchema" xmlns:p="http://schemas.microsoft.com/office/2006/metadata/properties" xmlns:ns2="827d91c9-7156-4793-b1dc-97c4da7da156" targetNamespace="http://schemas.microsoft.com/office/2006/metadata/properties" ma:root="true" ma:fieldsID="90251a86b6bf3a2c92937996428d340f"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034299-FD42-41B1-A86C-473DBE465B2F}"/>
</file>

<file path=customXml/itemProps2.xml><?xml version="1.0" encoding="utf-8"?>
<ds:datastoreItem xmlns:ds="http://schemas.openxmlformats.org/officeDocument/2006/customXml" ds:itemID="{2D2C0327-1854-40B2-B12F-FC987C525CD5}"/>
</file>

<file path=customXml/itemProps3.xml><?xml version="1.0" encoding="utf-8"?>
<ds:datastoreItem xmlns:ds="http://schemas.openxmlformats.org/officeDocument/2006/customXml" ds:itemID="{B78D1FE2-3429-40D0-BD79-C691706D468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y fmtid="{D5CDD505-2E9C-101B-9397-08002B2CF9AE}" pid="3" name="MediaServiceImageTags">
    <vt:lpwstr/>
  </property>
  <property fmtid="{D5CDD505-2E9C-101B-9397-08002B2CF9AE}" pid="4" name="Order">
    <vt:r8>478800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